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58"/>
  </p:notesMasterIdLst>
  <p:sldIdLst>
    <p:sldId id="256" r:id="rId2"/>
    <p:sldId id="259" r:id="rId3"/>
    <p:sldId id="262" r:id="rId4"/>
    <p:sldId id="263" r:id="rId5"/>
    <p:sldId id="264" r:id="rId6"/>
    <p:sldId id="265" r:id="rId7"/>
    <p:sldId id="266" r:id="rId8"/>
    <p:sldId id="2147472483" r:id="rId9"/>
    <p:sldId id="267" r:id="rId10"/>
    <p:sldId id="2147472486" r:id="rId11"/>
    <p:sldId id="2147472487" r:id="rId12"/>
    <p:sldId id="2147472488" r:id="rId13"/>
    <p:sldId id="2147472489" r:id="rId14"/>
    <p:sldId id="2147472490" r:id="rId15"/>
    <p:sldId id="2147472491" r:id="rId16"/>
    <p:sldId id="2147472492" r:id="rId17"/>
    <p:sldId id="2147472493" r:id="rId18"/>
    <p:sldId id="279" r:id="rId19"/>
    <p:sldId id="2147472494" r:id="rId20"/>
    <p:sldId id="2147472495" r:id="rId21"/>
    <p:sldId id="2147472496" r:id="rId22"/>
    <p:sldId id="2147472497" r:id="rId23"/>
    <p:sldId id="2147472498" r:id="rId24"/>
    <p:sldId id="437" r:id="rId25"/>
    <p:sldId id="438" r:id="rId26"/>
    <p:sldId id="439" r:id="rId27"/>
    <p:sldId id="2147472499" r:id="rId28"/>
    <p:sldId id="440" r:id="rId29"/>
    <p:sldId id="443" r:id="rId30"/>
    <p:sldId id="370" r:id="rId31"/>
    <p:sldId id="444" r:id="rId32"/>
    <p:sldId id="2147472501" r:id="rId33"/>
    <p:sldId id="2147472502" r:id="rId34"/>
    <p:sldId id="2147472503" r:id="rId35"/>
    <p:sldId id="2147472504" r:id="rId36"/>
    <p:sldId id="2147472505" r:id="rId37"/>
    <p:sldId id="2147472506" r:id="rId38"/>
    <p:sldId id="2147472507" r:id="rId39"/>
    <p:sldId id="2147472500" r:id="rId40"/>
    <p:sldId id="441" r:id="rId41"/>
    <p:sldId id="2147472508" r:id="rId42"/>
    <p:sldId id="2147472509" r:id="rId43"/>
    <p:sldId id="2147472510" r:id="rId44"/>
    <p:sldId id="2147472511" r:id="rId45"/>
    <p:sldId id="2147472512" r:id="rId46"/>
    <p:sldId id="447" r:id="rId47"/>
    <p:sldId id="2147472513" r:id="rId48"/>
    <p:sldId id="2147472514" r:id="rId49"/>
    <p:sldId id="2147472515" r:id="rId50"/>
    <p:sldId id="2147472516" r:id="rId51"/>
    <p:sldId id="448" r:id="rId52"/>
    <p:sldId id="449" r:id="rId53"/>
    <p:sldId id="450" r:id="rId54"/>
    <p:sldId id="451" r:id="rId55"/>
    <p:sldId id="452" r:id="rId56"/>
    <p:sldId id="453" r:id="rId57"/>
    <p:sldId id="454" r:id="rId58"/>
    <p:sldId id="455" r:id="rId59"/>
    <p:sldId id="2147472517" r:id="rId60"/>
    <p:sldId id="456" r:id="rId61"/>
    <p:sldId id="457" r:id="rId62"/>
    <p:sldId id="458" r:id="rId63"/>
    <p:sldId id="459" r:id="rId64"/>
    <p:sldId id="2147472519" r:id="rId65"/>
    <p:sldId id="2147472518" r:id="rId66"/>
    <p:sldId id="2147472521" r:id="rId67"/>
    <p:sldId id="2147472522" r:id="rId68"/>
    <p:sldId id="336" r:id="rId69"/>
    <p:sldId id="394" r:id="rId70"/>
    <p:sldId id="396" r:id="rId71"/>
    <p:sldId id="303" r:id="rId72"/>
    <p:sldId id="555" r:id="rId73"/>
    <p:sldId id="556" r:id="rId74"/>
    <p:sldId id="273" r:id="rId75"/>
    <p:sldId id="369" r:id="rId76"/>
    <p:sldId id="371" r:id="rId77"/>
    <p:sldId id="2147472524" r:id="rId78"/>
    <p:sldId id="2147472525" r:id="rId79"/>
    <p:sldId id="407" r:id="rId80"/>
    <p:sldId id="408" r:id="rId81"/>
    <p:sldId id="372" r:id="rId82"/>
    <p:sldId id="621" r:id="rId83"/>
    <p:sldId id="622" r:id="rId84"/>
    <p:sldId id="558" r:id="rId85"/>
    <p:sldId id="559" r:id="rId86"/>
    <p:sldId id="277" r:id="rId87"/>
    <p:sldId id="2147472526" r:id="rId88"/>
    <p:sldId id="442" r:id="rId89"/>
    <p:sldId id="285" r:id="rId90"/>
    <p:sldId id="2147472527" r:id="rId91"/>
    <p:sldId id="2147472528" r:id="rId92"/>
    <p:sldId id="446" r:id="rId93"/>
    <p:sldId id="2147472529" r:id="rId94"/>
    <p:sldId id="286" r:id="rId95"/>
    <p:sldId id="2147472530" r:id="rId96"/>
    <p:sldId id="2147472531" r:id="rId97"/>
    <p:sldId id="2147472532" r:id="rId98"/>
    <p:sldId id="2147472534" r:id="rId99"/>
    <p:sldId id="2147472535" r:id="rId100"/>
    <p:sldId id="2147472536" r:id="rId101"/>
    <p:sldId id="2147472537" r:id="rId102"/>
    <p:sldId id="460" r:id="rId103"/>
    <p:sldId id="2147472538" r:id="rId104"/>
    <p:sldId id="2147472539" r:id="rId105"/>
    <p:sldId id="2147472549" r:id="rId106"/>
    <p:sldId id="589" r:id="rId107"/>
    <p:sldId id="312" r:id="rId108"/>
    <p:sldId id="314" r:id="rId109"/>
    <p:sldId id="316" r:id="rId110"/>
    <p:sldId id="317" r:id="rId111"/>
    <p:sldId id="318" r:id="rId112"/>
    <p:sldId id="2147472542" r:id="rId113"/>
    <p:sldId id="2147472543" r:id="rId114"/>
    <p:sldId id="2147472544" r:id="rId115"/>
    <p:sldId id="322" r:id="rId116"/>
    <p:sldId id="2147472545" r:id="rId117"/>
    <p:sldId id="2147472546" r:id="rId118"/>
    <p:sldId id="2147472547" r:id="rId119"/>
    <p:sldId id="2147472548" r:id="rId120"/>
    <p:sldId id="623" r:id="rId121"/>
    <p:sldId id="2147472551" r:id="rId122"/>
    <p:sldId id="624" r:id="rId123"/>
    <p:sldId id="625" r:id="rId124"/>
    <p:sldId id="626" r:id="rId125"/>
    <p:sldId id="389" r:id="rId126"/>
    <p:sldId id="323" r:id="rId127"/>
    <p:sldId id="528" r:id="rId128"/>
    <p:sldId id="575" r:id="rId129"/>
    <p:sldId id="576" r:id="rId130"/>
    <p:sldId id="577" r:id="rId131"/>
    <p:sldId id="578" r:id="rId132"/>
    <p:sldId id="579" r:id="rId133"/>
    <p:sldId id="2147472552" r:id="rId134"/>
    <p:sldId id="327" r:id="rId135"/>
    <p:sldId id="526" r:id="rId136"/>
    <p:sldId id="527" r:id="rId137"/>
    <p:sldId id="529" r:id="rId138"/>
    <p:sldId id="532" r:id="rId139"/>
    <p:sldId id="328" r:id="rId140"/>
    <p:sldId id="2147472550" r:id="rId141"/>
    <p:sldId id="2147472553" r:id="rId142"/>
    <p:sldId id="330" r:id="rId143"/>
    <p:sldId id="331" r:id="rId144"/>
    <p:sldId id="332" r:id="rId145"/>
    <p:sldId id="2147472554" r:id="rId146"/>
    <p:sldId id="2147472555" r:id="rId147"/>
    <p:sldId id="536" r:id="rId148"/>
    <p:sldId id="537" r:id="rId149"/>
    <p:sldId id="538" r:id="rId150"/>
    <p:sldId id="539" r:id="rId151"/>
    <p:sldId id="540" r:id="rId152"/>
    <p:sldId id="541" r:id="rId153"/>
    <p:sldId id="542" r:id="rId154"/>
    <p:sldId id="2147472556" r:id="rId155"/>
    <p:sldId id="2147472485" r:id="rId156"/>
    <p:sldId id="517" r:id="rId15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9"/>
      <p:bold r:id="rId160"/>
      <p:italic r:id="rId161"/>
      <p:boldItalic r:id="rId162"/>
    </p:embeddedFont>
    <p:embeddedFont>
      <p:font typeface="Helvetica Neue Light" panose="020B0604020202020204" charset="0"/>
      <p:regular r:id="rId163"/>
      <p:bold r:id="rId164"/>
      <p:italic r:id="rId165"/>
      <p:boldItalic r:id="rId166"/>
    </p:embeddedFont>
    <p:embeddedFont>
      <p:font typeface="Montserrat" panose="00000500000000000000" pitchFamily="2" charset="0"/>
      <p:regular r:id="rId167"/>
      <p:bold r:id="rId168"/>
      <p:italic r:id="rId169"/>
      <p:boldItalic r:id="rId170"/>
    </p:embeddedFont>
    <p:embeddedFont>
      <p:font typeface="Montserrat Medium" panose="00000600000000000000" pitchFamily="2" charset="0"/>
      <p:regular r:id="rId171"/>
      <p:bold r:id="rId172"/>
      <p:italic r:id="rId173"/>
      <p:boldItalic r:id="rId174"/>
    </p:embeddedFont>
    <p:embeddedFont>
      <p:font typeface="open sans" panose="020B0606030504020204" pitchFamily="34" charset="0"/>
      <p:regular r:id="rId175"/>
      <p:bold r:id="rId176"/>
      <p:italic r:id="rId177"/>
      <p:boldItalic r:id="rId1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6" roundtripDataSignature="AMtx7miRtc/aZM0vSeqWDSM6eCZ6ngYnp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Mullan, Molly" initials="MM" lastIdx="2" clrIdx="0">
    <p:extLst>
      <p:ext uri="{19B8F6BF-5375-455C-9EA6-DF929625EA0E}">
        <p15:presenceInfo xmlns:p15="http://schemas.microsoft.com/office/powerpoint/2012/main" userId="McMullan, Molly" providerId="None"/>
      </p:ext>
    </p:extLst>
  </p:cmAuthor>
  <p:cmAuthor id="2" name="asanders@gamuttechnologysvcs.com" initials="as" lastIdx="1" clrIdx="1">
    <p:extLst>
      <p:ext uri="{19B8F6BF-5375-455C-9EA6-DF929625EA0E}">
        <p15:presenceInfo xmlns:p15="http://schemas.microsoft.com/office/powerpoint/2012/main" userId="S::urn:spo:guest#asanders@gamuttechnologysvcs.com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490" autoAdjust="0"/>
  </p:normalViewPr>
  <p:slideViewPr>
    <p:cSldViewPr snapToGrid="0">
      <p:cViewPr varScale="1">
        <p:scale>
          <a:sx n="99" d="100"/>
          <a:sy n="99" d="100"/>
        </p:scale>
        <p:origin x="1224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.fntdata"/><Relationship Id="rId170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2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13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font" Target="fonts/font3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19.fntdata"/><Relationship Id="rId172" Type="http://schemas.openxmlformats.org/officeDocument/2006/relationships/font" Target="fonts/font1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97" Type="http://schemas.openxmlformats.org/officeDocument/2006/relationships/commentAuthors" Target="commentAuthor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20.fntdata"/><Relationship Id="rId30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5.fntdata"/><Relationship Id="rId3" Type="http://schemas.openxmlformats.org/officeDocument/2006/relationships/slide" Target="slides/slide2.xml"/><Relationship Id="rId298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6.fntdata"/><Relationship Id="rId16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7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7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18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customschemas.google.com/relationships/presentationmetadata" Target="metadata"/><Relationship Id="rId30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Mandatory</a:t>
            </a:r>
            <a:r>
              <a:rPr lang="en-US" sz="12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1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</a:pPr>
            <a:r>
              <a:rPr lang="en-US" sz="1200" b="1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r>
              <a:rPr lang="en-US" sz="12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Adjust title to fit your course.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91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351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02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65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289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16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056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71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Several frameworks supported – unittest, </a:t>
            </a:r>
            <a:r>
              <a:rPr lang="en-US" dirty="0" err="1"/>
              <a:t>pytest</a:t>
            </a:r>
            <a:r>
              <a:rPr lang="en-US" dirty="0"/>
              <a:t>, nose/nose2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44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1" name="Google Shape;2211;p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INSTRUCTOR NOTES: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REVIEWER COMMENTS: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6" name="Google Shape;2216;p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3" name="Google Shape;2223;p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10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0" name="Google Shape;2230;p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1" name="Google Shape;2251;p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8437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1787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8" name="Google Shape;2258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778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80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Mandatory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Script: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This is my pledge to you. I’d like to talk in particular about the third bullet. Sometimes in a class, an enthusiastic participant will want to speak out in every discussion, answer every question and so forth. I want to make sure all of you have the opportunity to be heard. So, if I haven’t heard from you in awhile, I may call on you or check in via chat, because I want to make sure everyone gets their questions answered.</a:t>
            </a:r>
            <a:b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Also, I want to demonstrate the timer and confirm that everyone can see it.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EggTimer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good timer - https://e.ggtimer.com/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Requires decoration as a class method (@classmethod) – called on class vs instance of class (like static)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724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182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741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Requires decoration as a class method (@classmethod) – called on class vs instance of class (like static)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82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259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7344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7" name="Google Shape;2237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7" name="Google Shape;2237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1805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7" name="Google Shape;2237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695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7" name="Google Shape;2237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892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Mandatory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Adjust objectives to fit your course.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measurable objectives that start with action verbs such as: describe, define, identify, assess, demonstrate, use, utilize. </a:t>
            </a:r>
            <a:r>
              <a:rPr lang="en-US" sz="1200" u="sng" dirty="0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https://elearningindustry.com/writing-learning-objectives-for-elearning-what-elearning-professionals-should-know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7" name="Google Shape;2237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dirty="0"/>
              <a:t>__init__.py is what really defines a Python package as a package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50848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8" name="Google Shape;2258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3316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9" name="Google Shape;2279;p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Can include a brief discussion of </a:t>
            </a:r>
            <a:r>
              <a:rPr lang="en-US" dirty="0" err="1"/>
              <a:t>expectedFailure</a:t>
            </a:r>
            <a:r>
              <a:rPr lang="en-US" dirty="0"/>
              <a:t> decorator – but encourage that participants fix the test (or delete) rather than allowing to go on failing for an extended period of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0062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8" name="Google Shape;2258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2222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3736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06199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286" name="Google Shape;2286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2" name="Google Shape;2292;p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/>
              <a:t>Often use the term “mocking” but the concept is more nuanced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/>
              <a:t>We want to be able to setup conditions that allow us to test in isolation so we can ensure maximum coverage of our code with our tests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9" name="Google Shape;2299;p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Maintainable - readable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4" name="Google Shape;2314;p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1" name="Google Shape;2321;p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8" name="Google Shape;2328;p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5" name="Google Shape;2335;p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2" name="Google Shape;2342;p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/>
              <a:t>Classic example – fake repository that provides hard-coded values instead of requiring a hit to the database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Walkthrough https://github.com/KernelGamut32/capital_group_edge_la_public/tree/main/demos/week02/mocks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97714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349" name="Google Shape;2349;p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5" name="Google Shape;2355;p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2" name="Google Shape;2362;p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9" name="Google Shape;2369;p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44107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1563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3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3081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2707817a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85" name="Google Shape;185;g72707817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27082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We’ll discuss the other Cloud options more in Week 3</a:t>
            </a:r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00777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What are virtual machines? Virtual (vs. physical) computers built using images that support independent execution of and interaction with an instance built from the image and running against a “slice” of the physical host’s resources. Multiple VM instances can be run on the same physical host at the same time and are managed by a program called a hypervisor.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Containers are isolated from one another at the OS process layer (vs VM’s which are isolated at the hardware abstraction layer)</a:t>
            </a:r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527823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b="0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2254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17408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Mention Conway’s Law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Talk about new customer operation with initial deposit – those operations need to happen </a:t>
            </a:r>
            <a:r>
              <a:rPr lang="en-US" dirty="0" err="1"/>
              <a:t>transactionally</a:t>
            </a:r>
            <a:endParaRPr lang="en-US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4012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Mandatory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</a:pPr>
            <a:r>
              <a:rPr lang="en-US" sz="1200" b="1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r>
              <a:rPr lang="en-US" sz="12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Adjust bullets as per your course. 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section, discuss the structure of the course—exercises, labs, etc.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Also, discuss any resources students will be using.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37983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72459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99197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Speak to the function/purpose behind each component in diagram and talk through steps that take place in a cluster when we run </a:t>
            </a:r>
            <a:r>
              <a:rPr lang="en-US" dirty="0" err="1"/>
              <a:t>kubectl</a:t>
            </a:r>
            <a:r>
              <a:rPr lang="en-US" dirty="0"/>
              <a:t> apply (e.g., to apply a service and a deployment to the cluster)</a:t>
            </a:r>
          </a:p>
        </p:txBody>
      </p:sp>
    </p:spTree>
    <p:extLst>
      <p:ext uri="{BB962C8B-B14F-4D97-AF65-F5344CB8AC3E}">
        <p14:creationId xmlns:p14="http://schemas.microsoft.com/office/powerpoint/2010/main" val="24862388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8c201d847e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8c201d847e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8c201d847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8c201d847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c201d847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c201d847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Talk about how pod provides layer of abstraction over top of compute (does not require that k8s knows intimate details about Docker)</a:t>
            </a:r>
          </a:p>
        </p:txBody>
      </p:sp>
    </p:spTree>
    <p:extLst>
      <p:ext uri="{BB962C8B-B14F-4D97-AF65-F5344CB8AC3E}">
        <p14:creationId xmlns:p14="http://schemas.microsoft.com/office/powerpoint/2010/main" val="155408769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8c201d847e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8c201d847e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201d847e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201d847e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21075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c201d847e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8c201d847e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c201d847e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8c201d847e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89801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79766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used to separate by environment, by dev, by test area, or whatever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2519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94650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579153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8371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2424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66014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If time permits, execute demo at https://github.com/KernelGamut32/working-with-k8s-public/tree/main/labs/lab05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795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3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84712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51887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7" name="Google Shape;2807;p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 1">
  <p:cSld name="TITLE_AND_BODY_1_2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6"/>
          <p:cNvSpPr txBox="1">
            <a:spLocks noGrp="1"/>
          </p:cNvSpPr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56"/>
          <p:cNvGrpSpPr/>
          <p:nvPr/>
        </p:nvGrpSpPr>
        <p:grpSpPr>
          <a:xfrm>
            <a:off x="4870457" y="830752"/>
            <a:ext cx="4589517" cy="4887574"/>
            <a:chOff x="3458353" y="512656"/>
            <a:chExt cx="5769349" cy="5951747"/>
          </a:xfrm>
        </p:grpSpPr>
        <p:pic>
          <p:nvPicPr>
            <p:cNvPr id="12" name="Google Shape;12;p256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56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256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6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rgbClr val="EA00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56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39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TITLE_2_1_1_2">
    <p:bg>
      <p:bgPr>
        <a:solidFill>
          <a:srgbClr val="000000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7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267"/>
          <p:cNvSpPr txBox="1">
            <a:spLocks noGrp="1"/>
          </p:cNvSpPr>
          <p:nvPr>
            <p:ph type="body" idx="1"/>
          </p:nvPr>
        </p:nvSpPr>
        <p:spPr>
          <a:xfrm>
            <a:off x="652700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0" name="Google Shape;80;p267"/>
          <p:cNvSpPr txBox="1">
            <a:spLocks noGrp="1"/>
          </p:cNvSpPr>
          <p:nvPr>
            <p:ph type="body" idx="2"/>
          </p:nvPr>
        </p:nvSpPr>
        <p:spPr>
          <a:xfrm>
            <a:off x="3411859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1" name="Google Shape;81;p267"/>
          <p:cNvSpPr txBox="1">
            <a:spLocks noGrp="1"/>
          </p:cNvSpPr>
          <p:nvPr>
            <p:ph type="body" idx="3"/>
          </p:nvPr>
        </p:nvSpPr>
        <p:spPr>
          <a:xfrm>
            <a:off x="6204335" y="1139150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2" name="Google Shape;82;p267"/>
          <p:cNvSpPr/>
          <p:nvPr/>
        </p:nvSpPr>
        <p:spPr>
          <a:xfrm flipH="1">
            <a:off x="382800" y="381350"/>
            <a:ext cx="8837400" cy="11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67"/>
          <p:cNvSpPr/>
          <p:nvPr/>
        </p:nvSpPr>
        <p:spPr>
          <a:xfrm rot="5400000">
            <a:off x="115550" y="648650"/>
            <a:ext cx="648600" cy="114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67"/>
          <p:cNvSpPr/>
          <p:nvPr/>
        </p:nvSpPr>
        <p:spPr>
          <a:xfrm>
            <a:off x="-76200" y="915950"/>
            <a:ext cx="573000" cy="114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1">
  <p:cSld name="TITLE_2_1_1_2_1">
    <p:bg>
      <p:bgPr>
        <a:solidFill>
          <a:srgbClr val="000000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8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268"/>
          <p:cNvSpPr/>
          <p:nvPr/>
        </p:nvSpPr>
        <p:spPr>
          <a:xfrm flipH="1">
            <a:off x="306600" y="381350"/>
            <a:ext cx="8837400" cy="114000"/>
          </a:xfrm>
          <a:prstGeom prst="rect">
            <a:avLst/>
          </a:prstGeom>
          <a:gradFill>
            <a:gsLst>
              <a:gs pos="0">
                <a:srgbClr val="27AAE1"/>
              </a:gs>
              <a:gs pos="100000">
                <a:srgbClr val="2B399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68"/>
          <p:cNvSpPr/>
          <p:nvPr/>
        </p:nvSpPr>
        <p:spPr>
          <a:xfrm rot="5400000">
            <a:off x="39350" y="648650"/>
            <a:ext cx="648600" cy="114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68"/>
          <p:cNvSpPr/>
          <p:nvPr/>
        </p:nvSpPr>
        <p:spPr>
          <a:xfrm>
            <a:off x="-152400" y="915950"/>
            <a:ext cx="573000" cy="114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68"/>
          <p:cNvSpPr txBox="1">
            <a:spLocks noGrp="1"/>
          </p:cNvSpPr>
          <p:nvPr>
            <p:ph type="body" idx="1"/>
          </p:nvPr>
        </p:nvSpPr>
        <p:spPr>
          <a:xfrm>
            <a:off x="652700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92" name="Google Shape;92;p268"/>
          <p:cNvSpPr txBox="1">
            <a:spLocks noGrp="1"/>
          </p:cNvSpPr>
          <p:nvPr>
            <p:ph type="body" idx="2"/>
          </p:nvPr>
        </p:nvSpPr>
        <p:spPr>
          <a:xfrm>
            <a:off x="3411859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93" name="Google Shape;93;p268"/>
          <p:cNvSpPr txBox="1">
            <a:spLocks noGrp="1"/>
          </p:cNvSpPr>
          <p:nvPr>
            <p:ph type="body" idx="3"/>
          </p:nvPr>
        </p:nvSpPr>
        <p:spPr>
          <a:xfrm>
            <a:off x="6204335" y="1139150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94" name="Google Shape;94;p2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2">
  <p:cSld name="TITLE_2_1_1_2_2">
    <p:bg>
      <p:bgPr>
        <a:solidFill>
          <a:srgbClr val="000000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9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69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69"/>
          <p:cNvSpPr/>
          <p:nvPr/>
        </p:nvSpPr>
        <p:spPr>
          <a:xfrm rot="5400000">
            <a:off x="125050" y="709926"/>
            <a:ext cx="6114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69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69"/>
          <p:cNvSpPr txBox="1">
            <a:spLocks noGrp="1"/>
          </p:cNvSpPr>
          <p:nvPr>
            <p:ph type="body" idx="1"/>
          </p:nvPr>
        </p:nvSpPr>
        <p:spPr>
          <a:xfrm>
            <a:off x="613700" y="1152475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1" name="Google Shape;101;p269"/>
          <p:cNvSpPr txBox="1">
            <a:spLocks noGrp="1"/>
          </p:cNvSpPr>
          <p:nvPr>
            <p:ph type="body" idx="2"/>
          </p:nvPr>
        </p:nvSpPr>
        <p:spPr>
          <a:xfrm>
            <a:off x="4935755" y="1139150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1 1">
  <p:cSld name="TITLE_2_1_1_2_1_1">
    <p:bg>
      <p:bgPr>
        <a:solidFill>
          <a:srgbClr val="000000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0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270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70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70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70"/>
          <p:cNvSpPr txBox="1">
            <a:spLocks noGrp="1"/>
          </p:cNvSpPr>
          <p:nvPr>
            <p:ph type="body" idx="1"/>
          </p:nvPr>
        </p:nvSpPr>
        <p:spPr>
          <a:xfrm>
            <a:off x="613700" y="1152475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9" name="Google Shape;109;p270"/>
          <p:cNvSpPr txBox="1">
            <a:spLocks noGrp="1"/>
          </p:cNvSpPr>
          <p:nvPr>
            <p:ph type="body" idx="2"/>
          </p:nvPr>
        </p:nvSpPr>
        <p:spPr>
          <a:xfrm>
            <a:off x="4935755" y="1139150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0" name="Google Shape;110;p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content slide 2">
  <p:cSld name="TITLE_2_1_1_1">
    <p:bg>
      <p:bgPr>
        <a:solidFill>
          <a:srgbClr val="000000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271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rgbClr val="27AAE1"/>
              </a:gs>
              <a:gs pos="100000">
                <a:srgbClr val="2B399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71"/>
          <p:cNvSpPr/>
          <p:nvPr/>
        </p:nvSpPr>
        <p:spPr>
          <a:xfrm rot="5400000">
            <a:off x="125050" y="709926"/>
            <a:ext cx="611400" cy="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71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uter right">
  <p:cSld name="TITLE_1">
    <p:bg>
      <p:bgPr>
        <a:solidFill>
          <a:srgbClr val="000000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2"/>
          <p:cNvSpPr txBox="1">
            <a:spLocks noGrp="1"/>
          </p:cNvSpPr>
          <p:nvPr>
            <p:ph type="sldNum" idx="12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19" name="Google Shape;119;p2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75050" y="456025"/>
            <a:ext cx="8270745" cy="524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2"/>
          <p:cNvSpPr txBox="1">
            <a:spLocks noGrp="1"/>
          </p:cNvSpPr>
          <p:nvPr>
            <p:ph type="title"/>
          </p:nvPr>
        </p:nvSpPr>
        <p:spPr>
          <a:xfrm>
            <a:off x="231925" y="431025"/>
            <a:ext cx="3505800" cy="10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1" name="Google Shape;121;p272"/>
          <p:cNvSpPr txBox="1">
            <a:spLocks noGrp="1"/>
          </p:cNvSpPr>
          <p:nvPr>
            <p:ph type="subTitle" idx="1"/>
          </p:nvPr>
        </p:nvSpPr>
        <p:spPr>
          <a:xfrm>
            <a:off x="231925" y="1493100"/>
            <a:ext cx="35058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uter right 1">
  <p:cSld name="TITLE_1_2">
    <p:bg>
      <p:bgPr>
        <a:solidFill>
          <a:srgbClr val="000000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3"/>
          <p:cNvSpPr txBox="1">
            <a:spLocks noGrp="1"/>
          </p:cNvSpPr>
          <p:nvPr>
            <p:ph type="sldNum" idx="12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24" name="Google Shape;124;p273"/>
          <p:cNvSpPr txBox="1">
            <a:spLocks noGrp="1"/>
          </p:cNvSpPr>
          <p:nvPr>
            <p:ph type="title"/>
          </p:nvPr>
        </p:nvSpPr>
        <p:spPr>
          <a:xfrm>
            <a:off x="231925" y="314025"/>
            <a:ext cx="87027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125" name="Google Shape;125;p2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8098" y="937700"/>
            <a:ext cx="7247804" cy="4592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AND_BODY_1_1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75"/>
          <p:cNvGrpSpPr/>
          <p:nvPr/>
        </p:nvGrpSpPr>
        <p:grpSpPr>
          <a:xfrm>
            <a:off x="3500203" y="-104619"/>
            <a:ext cx="5769349" cy="5951747"/>
            <a:chOff x="3458353" y="512656"/>
            <a:chExt cx="5769349" cy="5951747"/>
          </a:xfrm>
        </p:grpSpPr>
        <p:pic>
          <p:nvPicPr>
            <p:cNvPr id="135" name="Google Shape;135;p275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75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275"/>
          <p:cNvSpPr txBox="1">
            <a:spLocks noGrp="1"/>
          </p:cNvSpPr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75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75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5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53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 1 1">
  <p:cSld name="TITLE_AND_BODY_1_2_1"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6"/>
          <p:cNvSpPr txBox="1">
            <a:spLocks noGrp="1"/>
          </p:cNvSpPr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276"/>
          <p:cNvGrpSpPr/>
          <p:nvPr/>
        </p:nvGrpSpPr>
        <p:grpSpPr>
          <a:xfrm>
            <a:off x="4870457" y="830752"/>
            <a:ext cx="4589517" cy="4887574"/>
            <a:chOff x="3458353" y="512656"/>
            <a:chExt cx="5769349" cy="5951747"/>
          </a:xfrm>
        </p:grpSpPr>
        <p:pic>
          <p:nvPicPr>
            <p:cNvPr id="146" name="Google Shape;146;p276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76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276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6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6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2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03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_Callout_Pink 1">
  <p:cSld name="Side_Callout_Pink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7"/>
          <p:cNvSpPr/>
          <p:nvPr/>
        </p:nvSpPr>
        <p:spPr>
          <a:xfrm>
            <a:off x="0" y="0"/>
            <a:ext cx="3312900" cy="51435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7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56" name="Google Shape;156;p277"/>
          <p:cNvSpPr txBox="1">
            <a:spLocks noGrp="1"/>
          </p:cNvSpPr>
          <p:nvPr>
            <p:ph type="body" idx="1"/>
          </p:nvPr>
        </p:nvSpPr>
        <p:spPr>
          <a:xfrm>
            <a:off x="3339830" y="1154461"/>
            <a:ext cx="5161500" cy="29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77"/>
          <p:cNvSpPr txBox="1">
            <a:spLocks noGrp="1"/>
          </p:cNvSpPr>
          <p:nvPr>
            <p:ph type="subTitle" idx="2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7"/>
          <p:cNvSpPr/>
          <p:nvPr/>
        </p:nvSpPr>
        <p:spPr>
          <a:xfrm rot="5400000">
            <a:off x="32925" y="223650"/>
            <a:ext cx="5604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7"/>
          <p:cNvSpPr/>
          <p:nvPr/>
        </p:nvSpPr>
        <p:spPr>
          <a:xfrm rot="5400000">
            <a:off x="8385700" y="630050"/>
            <a:ext cx="4557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77"/>
          <p:cNvSpPr/>
          <p:nvPr/>
        </p:nvSpPr>
        <p:spPr>
          <a:xfrm>
            <a:off x="256515" y="458742"/>
            <a:ext cx="84135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77"/>
          <p:cNvSpPr/>
          <p:nvPr/>
        </p:nvSpPr>
        <p:spPr>
          <a:xfrm>
            <a:off x="8620499" y="801350"/>
            <a:ext cx="5235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content slide 1 1">
  <p:cSld name="TITLE_2_1_1_3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8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258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58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58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58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00"/>
            <a:ext cx="9143995" cy="5144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8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>
            <a:off x="2887524" y="1440500"/>
            <a:ext cx="7480522" cy="370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8"/>
          <p:cNvPicPr preferRelativeResize="0"/>
          <p:nvPr/>
        </p:nvPicPr>
        <p:blipFill rotWithShape="1">
          <a:blip r:embed="rId4">
            <a:alphaModFix amt="29000"/>
          </a:blip>
          <a:srcRect/>
          <a:stretch/>
        </p:blipFill>
        <p:spPr>
          <a:xfrm>
            <a:off x="590499" y="915528"/>
            <a:ext cx="690676" cy="5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8"/>
          <p:cNvSpPr/>
          <p:nvPr/>
        </p:nvSpPr>
        <p:spPr>
          <a:xfrm flipH="1">
            <a:off x="368300" y="658850"/>
            <a:ext cx="40530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78"/>
          <p:cNvSpPr/>
          <p:nvPr/>
        </p:nvSpPr>
        <p:spPr>
          <a:xfrm rot="5400000">
            <a:off x="-51675" y="1064275"/>
            <a:ext cx="9234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78"/>
          <p:cNvSpPr/>
          <p:nvPr/>
        </p:nvSpPr>
        <p:spPr>
          <a:xfrm rot="5400000">
            <a:off x="3973100" y="324650"/>
            <a:ext cx="7833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78"/>
          <p:cNvSpPr txBox="1">
            <a:spLocks noGrp="1"/>
          </p:cNvSpPr>
          <p:nvPr>
            <p:ph type="title"/>
          </p:nvPr>
        </p:nvSpPr>
        <p:spPr>
          <a:xfrm>
            <a:off x="724525" y="1134375"/>
            <a:ext cx="7378800" cy="3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171" name="Google Shape;171;p2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5" name="Google Shape;175;p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White">
  <p:cSld name="Blank_Whit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0"/>
          <p:cNvSpPr txBox="1">
            <a:spLocks noGrp="1"/>
          </p:cNvSpPr>
          <p:nvPr>
            <p:ph type="sldNum" idx="12"/>
          </p:nvPr>
        </p:nvSpPr>
        <p:spPr>
          <a:xfrm>
            <a:off x="8199454" y="4767263"/>
            <a:ext cx="72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ck">
  <p:cSld name="Blank_Blac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1"/>
          <p:cNvSpPr/>
          <p:nvPr/>
        </p:nvSpPr>
        <p:spPr>
          <a:xfrm>
            <a:off x="-10913" y="-35844"/>
            <a:ext cx="9165900" cy="521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1"/>
          <p:cNvSpPr txBox="1">
            <a:spLocks noGrp="1"/>
          </p:cNvSpPr>
          <p:nvPr>
            <p:ph type="sldNum" idx="12"/>
          </p:nvPr>
        </p:nvSpPr>
        <p:spPr>
          <a:xfrm>
            <a:off x="8199454" y="4767263"/>
            <a:ext cx="72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line">
  <p:cSld name="Section header line">
    <p:bg>
      <p:bgPr>
        <a:gradFill>
          <a:gsLst>
            <a:gs pos="0">
              <a:schemeClr val="lt2"/>
            </a:gs>
            <a:gs pos="100000">
              <a:schemeClr val="accent2"/>
            </a:gs>
          </a:gsLst>
          <a:lin ang="8100000" scaled="0"/>
        </a:gra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2"/>
          <p:cNvSpPr txBox="1"/>
          <p:nvPr/>
        </p:nvSpPr>
        <p:spPr>
          <a:xfrm>
            <a:off x="8375904" y="4803777"/>
            <a:ext cx="285750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</a:pPr>
            <a:fld id="{00000000-1234-1234-1234-123412341234}" type="slidenum">
              <a:rPr lang="en-US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2"/>
          <p:cNvSpPr txBox="1">
            <a:spLocks noGrp="1"/>
          </p:cNvSpPr>
          <p:nvPr>
            <p:ph type="dt" idx="10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82"/>
          <p:cNvSpPr txBox="1">
            <a:spLocks noGrp="1"/>
          </p:cNvSpPr>
          <p:nvPr>
            <p:ph type="title"/>
          </p:nvPr>
        </p:nvSpPr>
        <p:spPr>
          <a:xfrm>
            <a:off x="472500" y="2870100"/>
            <a:ext cx="8202600" cy="15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4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cxnSp>
        <p:nvCxnSpPr>
          <p:cNvPr id="185" name="Google Shape;185;p282"/>
          <p:cNvCxnSpPr/>
          <p:nvPr/>
        </p:nvCxnSpPr>
        <p:spPr>
          <a:xfrm>
            <a:off x="464174" y="2760012"/>
            <a:ext cx="8682228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one third">
  <p:cSld name="Green one third">
    <p:bg>
      <p:bgPr>
        <a:gradFill>
          <a:gsLst>
            <a:gs pos="0">
              <a:schemeClr val="lt2"/>
            </a:gs>
            <a:gs pos="100000">
              <a:schemeClr val="accent2"/>
            </a:gs>
          </a:gsLst>
          <a:lin ang="8100000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83"/>
          <p:cNvPicPr preferRelativeResize="0"/>
          <p:nvPr/>
        </p:nvPicPr>
        <p:blipFill rotWithShape="1">
          <a:blip r:embed="rId2">
            <a:alphaModFix/>
          </a:blip>
          <a:srcRect l="29398" t="8741" r="101" b="27"/>
          <a:stretch/>
        </p:blipFill>
        <p:spPr>
          <a:xfrm flipH="1">
            <a:off x="2753302" y="0"/>
            <a:ext cx="3127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3"/>
          <p:cNvSpPr txBox="1">
            <a:spLocks noGrp="1"/>
          </p:cNvSpPr>
          <p:nvPr>
            <p:ph type="title"/>
          </p:nvPr>
        </p:nvSpPr>
        <p:spPr>
          <a:xfrm>
            <a:off x="472500" y="2010827"/>
            <a:ext cx="2345911" cy="1121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83"/>
          <p:cNvSpPr/>
          <p:nvPr/>
        </p:nvSpPr>
        <p:spPr>
          <a:xfrm>
            <a:off x="3060573" y="-982"/>
            <a:ext cx="6083428" cy="514448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83"/>
          <p:cNvSpPr txBox="1"/>
          <p:nvPr/>
        </p:nvSpPr>
        <p:spPr>
          <a:xfrm rot="-5400000">
            <a:off x="7115176" y="2941873"/>
            <a:ext cx="3850481" cy="7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2022 by Boston Consulting Group. All rights reserved.</a:t>
            </a:r>
            <a:endParaRPr/>
          </a:p>
        </p:txBody>
      </p:sp>
      <p:sp>
        <p:nvSpPr>
          <p:cNvPr id="191" name="Google Shape;191;p283"/>
          <p:cNvSpPr txBox="1">
            <a:spLocks noGrp="1"/>
          </p:cNvSpPr>
          <p:nvPr>
            <p:ph type="dt" idx="10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283"/>
          <p:cNvSpPr txBox="1"/>
          <p:nvPr/>
        </p:nvSpPr>
        <p:spPr>
          <a:xfrm>
            <a:off x="8375904" y="4803777"/>
            <a:ext cx="285750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50"/>
              <a:buFont typeface="Arial"/>
              <a:buNone/>
            </a:pPr>
            <a:fld id="{00000000-1234-1234-1234-123412341234}" type="slidenum">
              <a:rPr lang="en-US" sz="7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5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chemeClr val="dk2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4"/>
          <p:cNvSpPr txBox="1">
            <a:spLocks noGrp="1"/>
          </p:cNvSpPr>
          <p:nvPr>
            <p:ph type="dt" idx="10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84"/>
          <p:cNvSpPr txBox="1"/>
          <p:nvPr/>
        </p:nvSpPr>
        <p:spPr>
          <a:xfrm rot="-5400000">
            <a:off x="7115176" y="2941873"/>
            <a:ext cx="3850481" cy="7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2022 by Boston Consulting Group. All rights reserved.</a:t>
            </a:r>
            <a:endParaRPr/>
          </a:p>
        </p:txBody>
      </p:sp>
      <p:sp>
        <p:nvSpPr>
          <p:cNvPr id="196" name="Google Shape;196;p284"/>
          <p:cNvSpPr txBox="1">
            <a:spLocks noGrp="1"/>
          </p:cNvSpPr>
          <p:nvPr>
            <p:ph type="title"/>
          </p:nvPr>
        </p:nvSpPr>
        <p:spPr>
          <a:xfrm>
            <a:off x="472500" y="467100"/>
            <a:ext cx="8199900" cy="35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255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left arrow">
  <p:cSld name="Green left arrow">
    <p:bg>
      <p:bgPr>
        <a:solidFill>
          <a:srgbClr val="F2F2F2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5"/>
          <p:cNvSpPr/>
          <p:nvPr/>
        </p:nvSpPr>
        <p:spPr>
          <a:xfrm>
            <a:off x="0" y="0"/>
            <a:ext cx="3066234" cy="5143500"/>
          </a:xfrm>
          <a:custGeom>
            <a:avLst/>
            <a:gdLst/>
            <a:ahLst/>
            <a:cxnLst/>
            <a:rect l="l" t="t" r="r" b="b"/>
            <a:pathLst>
              <a:path w="4088312" h="6858000" extrusionOk="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85"/>
          <p:cNvSpPr txBox="1">
            <a:spLocks noGrp="1"/>
          </p:cNvSpPr>
          <p:nvPr>
            <p:ph type="title"/>
          </p:nvPr>
        </p:nvSpPr>
        <p:spPr>
          <a:xfrm>
            <a:off x="472500" y="2073153"/>
            <a:ext cx="1858979" cy="98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85"/>
          <p:cNvSpPr txBox="1">
            <a:spLocks noGrp="1"/>
          </p:cNvSpPr>
          <p:nvPr>
            <p:ph type="dt" idx="10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285"/>
          <p:cNvSpPr txBox="1"/>
          <p:nvPr/>
        </p:nvSpPr>
        <p:spPr>
          <a:xfrm>
            <a:off x="8375904" y="4803777"/>
            <a:ext cx="285750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50"/>
              <a:buFont typeface="Arial"/>
              <a:buNone/>
            </a:pPr>
            <a:fld id="{00000000-1234-1234-1234-123412341234}" type="slidenum">
              <a:rPr lang="en-US" sz="7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5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85"/>
          <p:cNvSpPr txBox="1"/>
          <p:nvPr/>
        </p:nvSpPr>
        <p:spPr>
          <a:xfrm rot="-5400000">
            <a:off x="7115176" y="2941873"/>
            <a:ext cx="3850481" cy="7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2022 by Boston Consulting Group. All rights reserved.</a:t>
            </a:r>
            <a:endParaRPr/>
          </a:p>
        </p:txBody>
      </p:sp>
      <p:pic>
        <p:nvPicPr>
          <p:cNvPr id="203" name="Google Shape;203;p285"/>
          <p:cNvPicPr preferRelativeResize="0"/>
          <p:nvPr/>
        </p:nvPicPr>
        <p:blipFill rotWithShape="1">
          <a:blip r:embed="rId2">
            <a:alphaModFix/>
          </a:blip>
          <a:srcRect t="6216" b="7715"/>
          <a:stretch/>
        </p:blipFill>
        <p:spPr>
          <a:xfrm rot="120000">
            <a:off x="1630981" y="2552121"/>
            <a:ext cx="2021000" cy="2596309"/>
          </a:xfrm>
          <a:custGeom>
            <a:avLst/>
            <a:gdLst/>
            <a:ahLst/>
            <a:cxnLst/>
            <a:rect l="l" t="t" r="r" b="b"/>
            <a:pathLst>
              <a:path w="2694666" h="3461745" extrusionOk="0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highlight">
  <p:cSld name="Green highlight">
    <p:bg>
      <p:bgPr>
        <a:gradFill>
          <a:gsLst>
            <a:gs pos="0">
              <a:schemeClr val="lt2"/>
            </a:gs>
            <a:gs pos="100000">
              <a:schemeClr val="accent2"/>
            </a:gs>
          </a:gsLst>
          <a:lin ang="8100000" scaled="0"/>
        </a:gra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86"/>
          <p:cNvPicPr preferRelativeResize="0"/>
          <p:nvPr/>
        </p:nvPicPr>
        <p:blipFill rotWithShape="1">
          <a:blip r:embed="rId2">
            <a:alphaModFix/>
          </a:blip>
          <a:srcRect l="29398" t="8741" r="101" b="27"/>
          <a:stretch/>
        </p:blipFill>
        <p:spPr>
          <a:xfrm rot="10800000" flipH="1">
            <a:off x="5374205" y="0"/>
            <a:ext cx="3127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6"/>
          <p:cNvSpPr/>
          <p:nvPr/>
        </p:nvSpPr>
        <p:spPr>
          <a:xfrm>
            <a:off x="0" y="0"/>
            <a:ext cx="5378967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86"/>
          <p:cNvSpPr txBox="1">
            <a:spLocks noGrp="1"/>
          </p:cNvSpPr>
          <p:nvPr>
            <p:ph type="dt" idx="10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286"/>
          <p:cNvSpPr txBox="1"/>
          <p:nvPr/>
        </p:nvSpPr>
        <p:spPr>
          <a:xfrm rot="-5400000">
            <a:off x="7115176" y="2941873"/>
            <a:ext cx="3850481" cy="7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2022 by Boston Consulting Group. All rights reserved.</a:t>
            </a:r>
            <a:endParaRPr/>
          </a:p>
        </p:txBody>
      </p:sp>
      <p:sp>
        <p:nvSpPr>
          <p:cNvPr id="209" name="Google Shape;209;p286"/>
          <p:cNvSpPr txBox="1"/>
          <p:nvPr/>
        </p:nvSpPr>
        <p:spPr>
          <a:xfrm>
            <a:off x="8375904" y="4803777"/>
            <a:ext cx="285750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</a:pPr>
            <a:fld id="{00000000-1234-1234-1234-123412341234}" type="slidenum">
              <a:rPr lang="en-US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86"/>
          <p:cNvSpPr txBox="1">
            <a:spLocks noGrp="1"/>
          </p:cNvSpPr>
          <p:nvPr>
            <p:ph type="title"/>
          </p:nvPr>
        </p:nvSpPr>
        <p:spPr>
          <a:xfrm>
            <a:off x="472500" y="467100"/>
            <a:ext cx="4692600" cy="35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255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1 - Basic">
  <p:cSld name="B1 - Basic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7"/>
          <p:cNvSpPr txBox="1">
            <a:spLocks noGrp="1"/>
          </p:cNvSpPr>
          <p:nvPr>
            <p:ph type="body" idx="1"/>
          </p:nvPr>
        </p:nvSpPr>
        <p:spPr>
          <a:xfrm>
            <a:off x="425637" y="822956"/>
            <a:ext cx="678735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165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1575"/>
              </a:spcBef>
              <a:spcAft>
                <a:spcPts val="1575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287"/>
          <p:cNvSpPr txBox="1">
            <a:spLocks noGrp="1"/>
          </p:cNvSpPr>
          <p:nvPr>
            <p:ph type="title"/>
          </p:nvPr>
        </p:nvSpPr>
        <p:spPr>
          <a:xfrm>
            <a:off x="425637" y="48000"/>
            <a:ext cx="6653925" cy="74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87"/>
          <p:cNvSpPr txBox="1">
            <a:spLocks noGrp="1"/>
          </p:cNvSpPr>
          <p:nvPr>
            <p:ph type="body" idx="2"/>
          </p:nvPr>
        </p:nvSpPr>
        <p:spPr>
          <a:xfrm>
            <a:off x="425637" y="1312781"/>
            <a:ext cx="8293050" cy="334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1575"/>
              </a:spcBef>
              <a:spcAft>
                <a:spcPts val="1575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287"/>
          <p:cNvSpPr txBox="1">
            <a:spLocks noGrp="1"/>
          </p:cNvSpPr>
          <p:nvPr>
            <p:ph type="sldNum" idx="12"/>
          </p:nvPr>
        </p:nvSpPr>
        <p:spPr>
          <a:xfrm>
            <a:off x="8039130" y="4852894"/>
            <a:ext cx="686475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AND_BODY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9"/>
          <p:cNvSpPr txBox="1">
            <a:spLocks noGrp="1"/>
          </p:cNvSpPr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259"/>
          <p:cNvGrpSpPr/>
          <p:nvPr/>
        </p:nvGrpSpPr>
        <p:grpSpPr>
          <a:xfrm>
            <a:off x="3500203" y="-104619"/>
            <a:ext cx="5769349" cy="5951747"/>
            <a:chOff x="3458353" y="512656"/>
            <a:chExt cx="5769349" cy="5951747"/>
          </a:xfrm>
        </p:grpSpPr>
        <p:pic>
          <p:nvPicPr>
            <p:cNvPr id="36" name="Google Shape;36;p259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259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259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59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59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53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arrow half">
  <p:cSld name="Green arrow half">
    <p:bg>
      <p:bgPr>
        <a:solidFill>
          <a:srgbClr val="F2F2F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8"/>
          <p:cNvSpPr/>
          <p:nvPr/>
        </p:nvSpPr>
        <p:spPr>
          <a:xfrm>
            <a:off x="0" y="0"/>
            <a:ext cx="4772660" cy="51435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88"/>
          <p:cNvSpPr txBox="1">
            <a:spLocks noGrp="1"/>
          </p:cNvSpPr>
          <p:nvPr>
            <p:ph type="title"/>
          </p:nvPr>
        </p:nvSpPr>
        <p:spPr>
          <a:xfrm>
            <a:off x="472500" y="467100"/>
            <a:ext cx="3505235" cy="35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255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88"/>
          <p:cNvSpPr txBox="1">
            <a:spLocks noGrp="1"/>
          </p:cNvSpPr>
          <p:nvPr>
            <p:ph type="dt" idx="10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88"/>
          <p:cNvSpPr txBox="1"/>
          <p:nvPr/>
        </p:nvSpPr>
        <p:spPr>
          <a:xfrm>
            <a:off x="8375904" y="4803777"/>
            <a:ext cx="285750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50"/>
              <a:buFont typeface="Arial"/>
              <a:buNone/>
            </a:pPr>
            <a:fld id="{00000000-1234-1234-1234-123412341234}" type="slidenum">
              <a:rPr lang="en-US" sz="7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5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88"/>
          <p:cNvSpPr txBox="1"/>
          <p:nvPr/>
        </p:nvSpPr>
        <p:spPr>
          <a:xfrm rot="-5400000">
            <a:off x="7115176" y="2941873"/>
            <a:ext cx="3850481" cy="7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2021 by Boston Consulting Group. All rights reserved.</a:t>
            </a:r>
            <a:endParaRPr sz="52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88"/>
          <p:cNvPicPr preferRelativeResize="0"/>
          <p:nvPr/>
        </p:nvPicPr>
        <p:blipFill rotWithShape="1">
          <a:blip r:embed="rId2">
            <a:alphaModFix/>
          </a:blip>
          <a:srcRect t="9052" b="6866"/>
          <a:stretch/>
        </p:blipFill>
        <p:spPr>
          <a:xfrm rot="120000">
            <a:off x="3345129" y="2555853"/>
            <a:ext cx="2021000" cy="2592413"/>
          </a:xfrm>
          <a:custGeom>
            <a:avLst/>
            <a:gdLst/>
            <a:ahLst/>
            <a:cxnLst/>
            <a:rect l="l" t="t" r="r" b="b"/>
            <a:pathLst>
              <a:path w="2694666" h="3456551" extrusionOk="0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7115176" y="2941873"/>
            <a:ext cx="3850481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72500" y="467100"/>
            <a:ext cx="8199900" cy="353174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55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848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_Callout_Pink">
  <p:cSld name="Side_Callout_Pi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1"/>
          <p:cNvSpPr/>
          <p:nvPr/>
        </p:nvSpPr>
        <p:spPr>
          <a:xfrm>
            <a:off x="0" y="0"/>
            <a:ext cx="33129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61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51" name="Google Shape;51;p261"/>
          <p:cNvSpPr txBox="1">
            <a:spLocks noGrp="1"/>
          </p:cNvSpPr>
          <p:nvPr>
            <p:ph type="body" idx="1"/>
          </p:nvPr>
        </p:nvSpPr>
        <p:spPr>
          <a:xfrm>
            <a:off x="3339830" y="1154461"/>
            <a:ext cx="5161500" cy="29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261"/>
          <p:cNvSpPr txBox="1">
            <a:spLocks noGrp="1"/>
          </p:cNvSpPr>
          <p:nvPr>
            <p:ph type="subTitle" idx="2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1"/>
          <p:cNvSpPr/>
          <p:nvPr/>
        </p:nvSpPr>
        <p:spPr>
          <a:xfrm rot="5400000">
            <a:off x="32925" y="223650"/>
            <a:ext cx="5604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61"/>
          <p:cNvSpPr/>
          <p:nvPr/>
        </p:nvSpPr>
        <p:spPr>
          <a:xfrm rot="5400000">
            <a:off x="8385700" y="630050"/>
            <a:ext cx="4557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61"/>
          <p:cNvSpPr/>
          <p:nvPr/>
        </p:nvSpPr>
        <p:spPr>
          <a:xfrm>
            <a:off x="256515" y="458742"/>
            <a:ext cx="84135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61"/>
          <p:cNvSpPr/>
          <p:nvPr/>
        </p:nvSpPr>
        <p:spPr>
          <a:xfrm>
            <a:off x="8620499" y="801350"/>
            <a:ext cx="5235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Gradient" type="tx">
  <p:cSld name="TITLE_AND_BODY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Gradient">
  <p:cSld name="TITLE_AND_BODY_5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 type="title">
  <p:cSld name="TITLE">
    <p:bg>
      <p:bgPr>
        <a:solidFill>
          <a:srgbClr val="000000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content slide">
  <p:cSld name="TITLE_2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5"/>
          <p:cNvSpPr/>
          <p:nvPr/>
        </p:nvSpPr>
        <p:spPr>
          <a:xfrm flipH="1">
            <a:off x="382825" y="457550"/>
            <a:ext cx="78006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65"/>
          <p:cNvSpPr/>
          <p:nvPr/>
        </p:nvSpPr>
        <p:spPr>
          <a:xfrm rot="5400000">
            <a:off x="166850" y="673550"/>
            <a:ext cx="5460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65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265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65"/>
          <p:cNvSpPr/>
          <p:nvPr/>
        </p:nvSpPr>
        <p:spPr>
          <a:xfrm rot="5400000">
            <a:off x="7840675" y="228750"/>
            <a:ext cx="5715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content slide 1">
  <p:cSld name="TITLE_2_1_1">
    <p:bg>
      <p:bgPr>
        <a:solidFill>
          <a:srgbClr val="000000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66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266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66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66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66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5"/>
          <p:cNvSpPr txBox="1">
            <a:spLocks noGrp="1"/>
          </p:cNvSpPr>
          <p:nvPr>
            <p:ph type="title"/>
          </p:nvPr>
        </p:nvSpPr>
        <p:spPr>
          <a:xfrm>
            <a:off x="311707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5"/>
          <p:cNvSpPr txBox="1">
            <a:spLocks noGrp="1"/>
          </p:cNvSpPr>
          <p:nvPr>
            <p:ph type="body" idx="1"/>
          </p:nvPr>
        </p:nvSpPr>
        <p:spPr>
          <a:xfrm>
            <a:off x="311699" y="2834124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•"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0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0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0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1%20Data%20Types%2C%20Operators%2C%20and%20Variables.ipyn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docker-lab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8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2%20Conditionals.ipyn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3%20Functions.ipyn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k8s-deployments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sv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4%20Looping.ipyn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k8s-namespaces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sv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sv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sv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sv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sv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access-authn-authz/authorization/" TargetMode="External"/><Relationship Id="rId2" Type="http://schemas.openxmlformats.org/officeDocument/2006/relationships/hyperlink" Target="https://kubernetes.io/docs/tasks/administer-cluster/encrypt-dat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5%20Additional%20Datatypes.ipyn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k8s-cms-and-secrets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kubernetes.io/docs/concepts/services-networking/servic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sv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sv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k8s-services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6%20Files%20and%20Regular%20Expressions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k8s-pvs-and-pvcs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0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7%20Modules.ipyn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8%20Object-Oriented%20Programming.ipyn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unittest.html#assert-method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unittest.html#organizing-test-cod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python.org/3/library/unittest.html#setupclass-and-teardownclas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unittest.html#skipping-tests-and-expected-failure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unittest-python-movi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unittest-python-wordcount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15%20Testing%20%2B%20TDD%20%2B%20Mocking.ipynb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unittest-python-mocking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dockerlab-repo-sampl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"/>
          <p:cNvSpPr txBox="1">
            <a:spLocks noGrp="1"/>
          </p:cNvSpPr>
          <p:nvPr>
            <p:ph type="title"/>
          </p:nvPr>
        </p:nvSpPr>
        <p:spPr>
          <a:xfrm>
            <a:off x="705000" y="2516825"/>
            <a:ext cx="8520600" cy="88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2700" dirty="0"/>
              <a:t>Welcome</a:t>
            </a:r>
            <a:endParaRPr sz="27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4500" dirty="0"/>
              <a:t>EIC EDGE – Week 2</a:t>
            </a:r>
            <a:br>
              <a:rPr lang="en-US" sz="4500" dirty="0"/>
            </a:br>
            <a:r>
              <a:rPr lang="en-US" sz="2800" dirty="0"/>
              <a:t>Software Development Practice</a:t>
            </a:r>
            <a:endParaRPr sz="4500" dirty="0"/>
          </a:p>
        </p:txBody>
      </p:sp>
      <p:pic>
        <p:nvPicPr>
          <p:cNvPr id="228" name="Google Shape;22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950" y="3823950"/>
            <a:ext cx="3069123" cy="139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Types, Operators, and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https://github.com/KernelGamut32/intermediate-python/blob/main/01%20Data%20Types%2C%20Operators%2C%20and%20Variables.ipynb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272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E2315FD-5152-4834-A83C-E13956244D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DE7F16-C333-43BE-B280-F521A7299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24" y="1525297"/>
            <a:ext cx="7092751" cy="24532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D8854-EA83-ACBE-E7E8-381C4F96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201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21865E3-CBBB-428C-ACEA-9C89ED264C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66D65-CCE0-431C-ABA5-D454AC1B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20" y="1595662"/>
            <a:ext cx="6717560" cy="24002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A5D410-C28D-2435-255E-008E7F897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90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26EA291-FDC4-4DAE-94DB-9452E99E9F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48CB0-2AD2-49A4-B9CC-53B0B308B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790" y="1225331"/>
            <a:ext cx="3360419" cy="32038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2B4745-E1D2-F29B-8299-30A657563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120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 build the image from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Dockerfile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use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docker build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docker build -t &lt;tag name&gt; &lt;path to 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Dockerfile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&gt;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docker build -t java-demo .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Builds image from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Dockerfile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in current folder (.) with tag name “java-demo”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AE4AE54-1A7C-439C-8B4F-C12DB944C9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680F2-4863-55D7-0EA4-E223CC3E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4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 tag name, can include optional detail: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Docker ID in Docker Hub for eventual push to image registry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Version identifier for tag – defaults to “latest” if excluded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docker build -t &lt;docker ID&gt;/&lt;tag name&gt;:&lt;version&gt; .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D971948-DA5F-4ED9-922B-06D01E88AF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35DBC-E851-50A4-C46E-FB2736CD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5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                               Docker		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105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Execute the 2 parts of the Docker lab available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https://github.com/KernelGamut32/capital_group_edge_la_public/tree/main/labs/week02/docker-lab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56512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83FA-4793-2F4D-B8BD-F70AC849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Bootstrapping with Docker and k8s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C40C1-EF4A-C44F-91ED-5AD529C8D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indent="-285750" defTabSz="685800">
              <a:buClrTx/>
              <a:buSzPct val="100000"/>
              <a:buFont typeface="Arial" panose="020B0604020202020204" pitchFamily="34" charset="0"/>
              <a:buChar char="●"/>
              <a:defRPr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K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  <a:sym typeface="Helvetica Neue Light"/>
              </a:rPr>
              <a:t>ubernetes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  <a:sym typeface="Helvetica Neue Light"/>
              </a:rPr>
              <a:t> provides a hosting environment for containerized applications</a:t>
            </a:r>
          </a:p>
          <a:p>
            <a:pPr indent="-285750" defTabSz="685800">
              <a:buClrTx/>
              <a:buSzPct val="100000"/>
              <a:buFont typeface="Arial" panose="020B0604020202020204" pitchFamily="34" charset="0"/>
              <a:buChar char="●"/>
              <a:defRPr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  <a:sym typeface="Helvetica Neue Light"/>
              </a:rPr>
              <a:t>Once you have a Docker image, you can work entirely within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Kubernetes to deploy your app</a:t>
            </a:r>
            <a:endParaRPr lang="en-US" dirty="0">
              <a:solidFill>
                <a:schemeClr val="tx1">
                  <a:lumMod val="50000"/>
                </a:schemeClr>
              </a:solidFill>
              <a:latin typeface="+mj-lt"/>
              <a:sym typeface="Helvetica Neue Light"/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2EBBC-4697-684F-822C-479F4E771A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22D9E-D6B5-93E3-CE4B-3B6888A12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89" y="3129486"/>
            <a:ext cx="1361103" cy="1202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4B90E-3E07-A678-DC4F-6B36470CF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381" y="3236849"/>
            <a:ext cx="2818992" cy="782364"/>
          </a:xfrm>
          <a:prstGeom prst="rect">
            <a:avLst/>
          </a:prstGeom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CD0EAA1A-6FF4-FE52-D0CB-2236AE372686}"/>
              </a:ext>
            </a:extLst>
          </p:cNvPr>
          <p:cNvSpPr/>
          <p:nvPr/>
        </p:nvSpPr>
        <p:spPr>
          <a:xfrm>
            <a:off x="3763478" y="3203160"/>
            <a:ext cx="808522" cy="849742"/>
          </a:xfrm>
          <a:prstGeom prst="mathPlus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0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44FC-00EA-5743-AF77-C197B0A0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(k8s)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8FF28-07FB-0145-AD02-26370B5BD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Tx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Kubernetes is a 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open sans" panose="020B0604020202020204" pitchFamily="34" charset="0"/>
              </a:rPr>
              <a:t>portable, extensible, open-source platform for managing containerized workloads and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F6826-7B8A-E444-B5E4-7089E9A62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4A07A-884F-AFDA-4878-871CED55A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DACF6-F782-C349-BDA8-72DD8C10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/>
              <a:t>What is an Orchestrator and Why Do We Need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3F6DA-3F4D-2749-B2DA-716937250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Tx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</a:rPr>
              <a:t>What would it look like to manually control the containers needed for your application as your app scales or containers fail?</a:t>
            </a:r>
          </a:p>
          <a:p>
            <a:pPr marL="514350" indent="-285750">
              <a:buClrTx/>
              <a:buSzPct val="100000"/>
              <a:buFontTx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</a:rPr>
              <a:t>“Orchestration” is the execution of a defined workflow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Tx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We can use an orchestrator to start and stop containers automatically based on your set rules</a:t>
            </a:r>
          </a:p>
          <a:p>
            <a:pPr marL="514350" indent="-285750">
              <a:buClrTx/>
              <a:buSzPct val="100000"/>
              <a:buFontTx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does this open up for you?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DD06F-9E34-7144-BD83-F827E0C0FF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619B2-49E7-D725-5437-8D107C909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4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00E2BB7-7B96-4EC7-B1AC-C769CEBDB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956" y="1028375"/>
            <a:ext cx="8586788" cy="4012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11970-8FA2-494E-A3C8-0EDC31C0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of k8s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25727-5947-5A4C-9913-8B28BFE6A8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CACC5-55AE-B82D-6EA4-CBF8E01B3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43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https://github.com/KernelGamut32/intermediate-python/blob/main/02%20Conditionals.ipynb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138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E0EB-CBBE-A146-AAC1-68FCBB99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Components of k8s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71D91-AAD4-254F-A4E5-14ED9720E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When you deploy Kubernetes, you get a cluster.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Kubernetes cluster consists of a set of worker machines, called nodes, that run containerized applications. Every cluster has at least one worker node.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worker node(s) host the Pods that are the components of the application workload.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control plane manages the worker nodes and the Pods in the cluster. 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90B67-32F1-EE4A-85F2-438263F1F4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43BB2-5DD4-F399-0137-C92AA8248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1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EA86-F2A1-A04F-B51B-1416F230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k8s Resource/Manifest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753EE-F9E1-5F4B-B184-3AA1577FC2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Kubernetes manifests are text files, usually written in YAML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They are used to create, modify and delete Kubernetes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98FAE-CBAB-6F46-B870-91697AED51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EEAE7-10AD-6C6D-F6C0-7B12298A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7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7;p26">
            <a:extLst>
              <a:ext uri="{FF2B5EF4-FFF2-40B4-BE49-F238E27FC236}">
                <a16:creationId xmlns:a16="http://schemas.microsoft.com/office/drawing/2014/main" id="{D91C700C-EA16-4460-B6FE-032C5C5912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>
              <a:buClr>
                <a:srgbClr val="233445"/>
              </a:buCl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Kubernetes Control Plane &amp; Data Plane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742" name="Google Shape;742;p111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285750">
              <a:spcBef>
                <a:spcPts val="100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Kubernetes is actually a collection of pods implementing the k8s api and the cluster orchestration logic (AKA the Kubernetes control plane)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spcBef>
                <a:spcPts val="100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The application/data plane is everything else, meaning all the nodes that host all the pods that the application runs on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spcBef>
                <a:spcPts val="100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" i="1" dirty="0">
                <a:solidFill>
                  <a:schemeClr val="tx1">
                    <a:lumMod val="50000"/>
                  </a:schemeClr>
                </a:solidFill>
              </a:rPr>
              <a:t>controllers 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of the control plane implement control loops that repeatedly compare the desired state of the cluster to its actual state 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spcBef>
                <a:spcPts val="100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When the state of the cluster changes, controllers take action to bring it back inline with desired state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742939" indent="-285750">
              <a:spcBef>
                <a:spcPts val="100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D2983-AEFB-4F18-B815-0827202A6E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112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F7C52A-4F6C-901D-2341-5B677D02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7;p26">
            <a:extLst>
              <a:ext uri="{FF2B5EF4-FFF2-40B4-BE49-F238E27FC236}">
                <a16:creationId xmlns:a16="http://schemas.microsoft.com/office/drawing/2014/main" id="{BF06FE0D-AFE5-4638-BB6C-629A9AAFD6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>
              <a:buClr>
                <a:srgbClr val="233445"/>
              </a:buCl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Declarative and Desired State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787" name="Google Shape;787;p115"/>
          <p:cNvSpPr txBox="1">
            <a:spLocks noGrp="1"/>
          </p:cNvSpPr>
          <p:nvPr>
            <p:ph type="subTitle" idx="1"/>
          </p:nvPr>
        </p:nvSpPr>
        <p:spPr>
          <a:xfrm>
            <a:off x="613700" y="1094147"/>
            <a:ext cx="7625100" cy="3335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0192">
              <a:buClrTx/>
              <a:buSzPts val="16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Kubernetes supports a declarative model – we can send the api a yaml file in a declarative form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indent="-330192">
              <a:buClrTx/>
              <a:buSzPts val="16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Desired state means that we specify in the yaml file our desired state and the cluster takes responsibility to make sure it will happen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indent="-330192">
              <a:buClrTx/>
              <a:buSzPts val="16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We describe the desired state using a yaml or json file that serves as a record of intent, but we do not specify how to get there (this is kubernetes responsibility to get us there)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indent="-330192">
              <a:buClrTx/>
              <a:buSzPts val="16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Things could change or go wrong over the lifetime of the cluster (node failing, etc…), Kubernetes is responsible to always make sure that the desired state is kept intact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indent="-330192">
              <a:buClrTx/>
              <a:buSzPts val="16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Kubernetes control plane controllers are always running in a loop and checking that the actual state of the cluster matches the desired state, so that if any error occurs they kick in and rectify the cluster  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742939" indent="-285750">
              <a:lnSpc>
                <a:spcPct val="115000"/>
              </a:lnSpc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742939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EE7F8-8739-4432-94B7-9824E6AEBB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113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F411F6-0AE3-8163-265B-F0AA2C84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7;p26">
            <a:extLst>
              <a:ext uri="{FF2B5EF4-FFF2-40B4-BE49-F238E27FC236}">
                <a16:creationId xmlns:a16="http://schemas.microsoft.com/office/drawing/2014/main" id="{62CA0451-BCFC-4E73-96C4-950964C7B9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>
              <a:buClr>
                <a:srgbClr val="233445"/>
              </a:buCl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Reconciling state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793" name="Google Shape;793;p11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Watch for the 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  <a:highlight>
                  <a:srgbClr val="CCCCCC"/>
                </a:highlight>
              </a:rPr>
              <a:t>spec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 fields in the YAML files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" i="1" dirty="0">
                <a:solidFill>
                  <a:schemeClr val="tx1">
                    <a:lumMod val="50000"/>
                  </a:schemeClr>
                </a:solidFill>
              </a:rPr>
              <a:t>spec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 describes </a:t>
            </a:r>
            <a:r>
              <a:rPr lang="en" i="1" dirty="0">
                <a:solidFill>
                  <a:schemeClr val="tx1">
                    <a:lumMod val="50000"/>
                  </a:schemeClr>
                </a:solidFill>
              </a:rPr>
              <a:t>what we want the thing to be</a:t>
            </a:r>
            <a:endParaRPr i="1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Kubernetes will </a:t>
            </a:r>
            <a:r>
              <a:rPr lang="en" i="1" dirty="0">
                <a:solidFill>
                  <a:schemeClr val="tx1">
                    <a:lumMod val="50000"/>
                  </a:schemeClr>
                </a:solidFill>
              </a:rPr>
              <a:t>reconcile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 the current state with the spec (technically, this is done by a number of </a:t>
            </a:r>
            <a:r>
              <a:rPr lang="en" i="1" dirty="0">
                <a:solidFill>
                  <a:schemeClr val="tx1">
                    <a:lumMod val="50000"/>
                  </a:schemeClr>
                </a:solidFill>
              </a:rPr>
              <a:t>controllers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When we want to change a resource, we update the </a:t>
            </a:r>
            <a:r>
              <a:rPr lang="en" i="1" dirty="0">
                <a:solidFill>
                  <a:schemeClr val="tx1">
                    <a:lumMod val="50000"/>
                  </a:schemeClr>
                </a:solidFill>
              </a:rPr>
              <a:t>spec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, and reapply</a:t>
            </a:r>
            <a:endParaRPr i="1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Kubernetes will then </a:t>
            </a:r>
            <a:r>
              <a:rPr lang="en" i="1" dirty="0">
                <a:solidFill>
                  <a:schemeClr val="tx1">
                    <a:lumMod val="50000"/>
                  </a:schemeClr>
                </a:solidFill>
              </a:rPr>
              <a:t>converge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 that resource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15000"/>
              </a:lnSpc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742939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F54D5-F79F-4926-A9ED-CB2927EB76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114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563AB2-FFA2-E8E7-9531-7D091C49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9FAB-F72A-4746-9EA6-2BC8E098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Pods: The Basic Building Block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753CE-47EE-9346-B6E5-7172F5C9D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pod represents a set of running containers in your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Worker nodes host pods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control plane manages the worker nodes and the pods inside them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71209-A617-5F49-BE3C-7EA9E6150D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967E1-40B1-9333-5919-2CAA7CD7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2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7;p26">
            <a:extLst>
              <a:ext uri="{FF2B5EF4-FFF2-40B4-BE49-F238E27FC236}">
                <a16:creationId xmlns:a16="http://schemas.microsoft.com/office/drawing/2014/main" id="{5F176D57-7026-4CE3-8148-982E82F6B9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>
              <a:buClr>
                <a:srgbClr val="233445"/>
              </a:buClr>
              <a:buSzPts val="3200"/>
            </a:pPr>
            <a:r>
              <a:rPr lang="en-US" dirty="0"/>
              <a:t>k8s Pods: The Basic Building Block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799" name="Google Shape;799;p117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Pod is the basic execution and scaling unit in Kubernetes </a:t>
            </a:r>
            <a:endParaRPr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Kubernetes runs containers but always inside pods</a:t>
            </a:r>
            <a:endParaRPr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It is like a sandbox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 which containers run (abstraction)</a:t>
            </a: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 pod groups containers for execution together on same node, sharing resources (RAM, CPU, network, volumes, etc.)</a:t>
            </a:r>
            <a:endParaRPr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742950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742950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742950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285750" indent="-285750">
              <a:buClrTx/>
              <a:buSzPts val="1100"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285750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742950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94A4E-284E-4BF3-9244-ADA78531E8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116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1A6C44-EC35-18D3-0AA4-72BF1FC67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7;p26">
            <a:extLst>
              <a:ext uri="{FF2B5EF4-FFF2-40B4-BE49-F238E27FC236}">
                <a16:creationId xmlns:a16="http://schemas.microsoft.com/office/drawing/2014/main" id="{1C4F03F3-A238-4390-B5AA-8FE53BAF64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>
              <a:buClr>
                <a:srgbClr val="233445"/>
              </a:buCl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Pod state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05" name="Google Shape;805;p118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dk1"/>
                </a:solidFill>
                <a:latin typeface="+mj-lt"/>
              </a:rPr>
              <a:t>Pods are considered to be relatively ephemeral (rather than durable) entities</a:t>
            </a:r>
            <a:endParaRPr dirty="0">
              <a:solidFill>
                <a:schemeClr val="dk1"/>
              </a:solidFill>
              <a:latin typeface="+mj-lt"/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dk1"/>
                </a:solidFill>
                <a:latin typeface="+mj-lt"/>
              </a:rPr>
              <a:t>Pods do not hold state, so if a pod crashes, Kubernetes will replace it with another</a:t>
            </a:r>
            <a:endParaRPr dirty="0">
              <a:solidFill>
                <a:schemeClr val="dk1"/>
              </a:solidFill>
              <a:latin typeface="+mj-lt"/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dk1"/>
                </a:solidFill>
                <a:latin typeface="+mj-lt"/>
              </a:rPr>
              <a:t>Multiple instances of the same pod are called replicas</a:t>
            </a:r>
            <a:endParaRPr dirty="0">
              <a:solidFill>
                <a:schemeClr val="dk1"/>
              </a:solidFill>
              <a:latin typeface="+mj-lt"/>
            </a:endParaRPr>
          </a:p>
          <a:p>
            <a:pPr marL="742939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dk1"/>
              </a:solidFill>
              <a:latin typeface="+mj-lt"/>
            </a:endParaRPr>
          </a:p>
          <a:p>
            <a:pPr marL="742939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742939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latin typeface="+mj-lt"/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dk1"/>
              </a:solidFill>
              <a:latin typeface="+mj-lt"/>
            </a:endParaRPr>
          </a:p>
          <a:p>
            <a:pPr marL="742939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C4AD3-5E02-46F9-BACC-7D22B51089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117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970674-A583-CCEE-2ECB-32E12BF24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7;p26">
            <a:extLst>
              <a:ext uri="{FF2B5EF4-FFF2-40B4-BE49-F238E27FC236}">
                <a16:creationId xmlns:a16="http://schemas.microsoft.com/office/drawing/2014/main" id="{6236AD86-908F-4A46-AF42-4D0414492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>
              <a:buClr>
                <a:srgbClr val="233445"/>
              </a:buCl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Deployments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11" name="Google Shape;811;p119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492"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A </a:t>
            </a:r>
            <a:r>
              <a:rPr lang="en" i="1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Deployment</a:t>
            </a: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 controller provides declarative updates for Pods and ReplicaSets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indent="-317492"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rgbClr val="1F1F1F"/>
                </a:solidFill>
                <a:latin typeface="+mj-lt"/>
              </a:rPr>
              <a:t>The Deployment Object gives us a better way of handling the scaling of </a:t>
            </a:r>
            <a:r>
              <a:rPr lang="en-US" dirty="0">
                <a:solidFill>
                  <a:srgbClr val="1F1F1F"/>
                </a:solidFill>
                <a:latin typeface="+mj-lt"/>
              </a:rPr>
              <a:t>pod</a:t>
            </a:r>
            <a:r>
              <a:rPr lang="en" dirty="0">
                <a:solidFill>
                  <a:srgbClr val="1F1F1F"/>
                </a:solidFill>
                <a:latin typeface="+mj-lt"/>
              </a:rPr>
              <a:t>s </a:t>
            </a:r>
            <a:endParaRPr dirty="0">
              <a:solidFill>
                <a:srgbClr val="1F1F1F"/>
              </a:solidFill>
              <a:latin typeface="+mj-lt"/>
            </a:endParaRPr>
          </a:p>
          <a:p>
            <a:pPr indent="-317492"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rgbClr val="1F1F1F"/>
                </a:solidFill>
                <a:latin typeface="+mj-lt"/>
              </a:rPr>
              <a:t>The advantage of using Deployment versus using a replicaset is having rolling updates support for the </a:t>
            </a:r>
            <a:r>
              <a:rPr lang="en-US" dirty="0">
                <a:solidFill>
                  <a:srgbClr val="1F1F1F"/>
                </a:solidFill>
                <a:latin typeface="+mj-lt"/>
              </a:rPr>
              <a:t>pod</a:t>
            </a:r>
            <a:r>
              <a:rPr lang="en" dirty="0">
                <a:solidFill>
                  <a:srgbClr val="1F1F1F"/>
                </a:solidFill>
                <a:latin typeface="+mj-lt"/>
              </a:rPr>
              <a:t> container versions out-of-the-box </a:t>
            </a:r>
            <a:endParaRPr dirty="0">
              <a:solidFill>
                <a:srgbClr val="1F1F1F"/>
              </a:solidFill>
              <a:latin typeface="+mj-lt"/>
            </a:endParaRPr>
          </a:p>
          <a:p>
            <a:pPr marL="742939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E3ECF-2FF0-4E06-9A01-7AB8D237A6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118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6D99CC-11A3-A431-6D64-4AAD6A2F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7;p26">
            <a:extLst>
              <a:ext uri="{FF2B5EF4-FFF2-40B4-BE49-F238E27FC236}">
                <a16:creationId xmlns:a16="http://schemas.microsoft.com/office/drawing/2014/main" id="{6236AD86-908F-4A46-AF42-4D0414492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>
              <a:buClr>
                <a:srgbClr val="233445"/>
              </a:buCl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Deployments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11" name="Google Shape;811;p119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492">
              <a:buClr>
                <a:srgbClr val="1F1F1F"/>
              </a:buClr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rgbClr val="1F1F1F"/>
                </a:solidFill>
              </a:rPr>
              <a:t>Every time the application code changes, a new version of the application container is built, and then there is a need to update the Deployment manifest with the new version and tell K8s to apply the changes</a:t>
            </a:r>
            <a:endParaRPr dirty="0">
              <a:solidFill>
                <a:srgbClr val="1F1F1F"/>
              </a:solidFill>
            </a:endParaRPr>
          </a:p>
          <a:p>
            <a:pPr indent="-317492">
              <a:buClr>
                <a:srgbClr val="1F1F1F"/>
              </a:buClr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rgbClr val="1F1F1F"/>
                </a:solidFill>
              </a:rPr>
              <a:t>K8s will then handle the rolling-out of this newer version, terminating </a:t>
            </a:r>
            <a:r>
              <a:rPr lang="en-US" dirty="0">
                <a:solidFill>
                  <a:srgbClr val="1F1F1F"/>
                </a:solidFill>
              </a:rPr>
              <a:t>pod</a:t>
            </a:r>
            <a:r>
              <a:rPr lang="en" dirty="0">
                <a:solidFill>
                  <a:srgbClr val="1F1F1F"/>
                </a:solidFill>
              </a:rPr>
              <a:t>s with the old version as it spins up the new </a:t>
            </a:r>
            <a:r>
              <a:rPr lang="en-US" dirty="0">
                <a:solidFill>
                  <a:srgbClr val="1F1F1F"/>
                </a:solidFill>
              </a:rPr>
              <a:t>pod</a:t>
            </a:r>
            <a:r>
              <a:rPr lang="en" dirty="0">
                <a:solidFill>
                  <a:srgbClr val="1F1F1F"/>
                </a:solidFill>
              </a:rPr>
              <a:t>s with the updated container </a:t>
            </a:r>
            <a:endParaRPr dirty="0">
              <a:solidFill>
                <a:srgbClr val="1F1F1F"/>
              </a:solidFill>
            </a:endParaRPr>
          </a:p>
          <a:p>
            <a:pPr indent="-317492">
              <a:buClr>
                <a:srgbClr val="1F1F1F"/>
              </a:buClr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rgbClr val="1F1F1F"/>
                </a:solidFill>
              </a:rPr>
              <a:t>This means that at some point we will have multiple versions of the same application running at the same time</a:t>
            </a:r>
            <a:endParaRPr dirty="0">
              <a:solidFill>
                <a:srgbClr val="1F1F1F"/>
              </a:solidFill>
            </a:endParaRPr>
          </a:p>
          <a:p>
            <a:pPr marL="742939" indent="-285750"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4E99B-ED81-4D94-8DEF-D06E3C4683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119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62D938-1F73-BF75-B488-7BE88B5D9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https://github.com/KernelGamut32/intermediate-python/blob/main/03%20Functions.ipynb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76461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082A30-5009-4013-A103-910A120A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Pods, Deployments, &amp; </a:t>
            </a:r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8489-01A2-4319-A37F-BF6E06E306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120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BABA5-54DF-44A8-8AF1-D637DBAFF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17" y="1134946"/>
            <a:ext cx="4808165" cy="38117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E5FDFC-3C7A-D01F-A9BF-C47A4D533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502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Kubernetes – Deployments		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121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Execute the lab available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https://github.com/KernelGamut32/capital_group_edge_la_public/tree/main/labs/week02/k8s-deployments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3254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E83B-99AD-4D85-9E88-B08537B9D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for the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04158-4352-480A-8048-3524AC8CD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r>
              <a:rPr lang="en-US" dirty="0"/>
              <a:t>This component is used in a Kubernetes cluster to store state about the cluster and the resources it is responsible for:</a:t>
            </a:r>
          </a:p>
          <a:p>
            <a:endParaRPr lang="en-US" dirty="0"/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API server</a:t>
            </a:r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Scheduler</a:t>
            </a:r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 err="1"/>
              <a:t>etcd</a:t>
            </a:r>
            <a:endParaRPr lang="en-US" dirty="0"/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Controllers</a:t>
            </a:r>
          </a:p>
          <a:p>
            <a:pPr marL="571500" indent="-342900">
              <a:buAutoNum type="arabicPeriod"/>
            </a:pPr>
            <a:endParaRPr lang="en-US" dirty="0"/>
          </a:p>
          <a:p>
            <a:pPr marL="228600" indent="0"/>
            <a:r>
              <a:rPr lang="en-US" dirty="0"/>
              <a:t>Type your choice in the chat…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64028-647E-435A-90ED-F2D7C98336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49B10-F2A0-3AD9-14F7-6B285A92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5143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E83B-99AD-4D85-9E88-B08537B9D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for the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04158-4352-480A-8048-3524AC8CD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r>
              <a:rPr lang="en-US" dirty="0"/>
              <a:t>This component is used in a Kubernetes cluster to monitor current state against desired state, and notify the cluster when an update is required to resolve any gaps:</a:t>
            </a:r>
          </a:p>
          <a:p>
            <a:endParaRPr lang="en-US" dirty="0"/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API server</a:t>
            </a:r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Scheduler</a:t>
            </a:r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 err="1"/>
              <a:t>etcd</a:t>
            </a:r>
            <a:endParaRPr lang="en-US" dirty="0"/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Controllers</a:t>
            </a:r>
          </a:p>
          <a:p>
            <a:pPr marL="571500" indent="-342900">
              <a:buAutoNum type="arabicPeriod"/>
            </a:pPr>
            <a:endParaRPr lang="en-US" dirty="0"/>
          </a:p>
          <a:p>
            <a:pPr marL="228600" indent="0"/>
            <a:r>
              <a:rPr lang="en-US" dirty="0"/>
              <a:t>Type your choice in the chat…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64028-647E-435A-90ED-F2D7C98336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C71F0-AFD4-968E-4870-CEAE28BB6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884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E83B-99AD-4D85-9E88-B08537B9D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for the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04158-4352-480A-8048-3524AC8CD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r>
              <a:rPr lang="en-US" dirty="0"/>
              <a:t>This component provides the programmatic interface to the Kubernetes cluster and is used by other components and users for retrieving data about the cluster and applying changes to the cluster:</a:t>
            </a:r>
          </a:p>
          <a:p>
            <a:endParaRPr lang="en-US" dirty="0"/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API server</a:t>
            </a:r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Scheduler</a:t>
            </a:r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 err="1"/>
              <a:t>etcd</a:t>
            </a:r>
            <a:endParaRPr lang="en-US" dirty="0"/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Controllers</a:t>
            </a:r>
          </a:p>
          <a:p>
            <a:pPr marL="571500" indent="-342900">
              <a:buAutoNum type="arabicPeriod"/>
            </a:pPr>
            <a:endParaRPr lang="en-US" dirty="0"/>
          </a:p>
          <a:p>
            <a:pPr marL="228600" indent="0"/>
            <a:r>
              <a:rPr lang="en-US" dirty="0"/>
              <a:t>Type your choice in the chat…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64028-647E-435A-90ED-F2D7C98336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C9627-A94F-5A5A-162F-F58D81927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011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1A064-B2DC-4A4A-A7E1-831FB8A3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Addons: Cluster DNS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043B0-7046-3F49-9666-1CC2A0DAC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A DNS system that runs in a pod in your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It also spins up a k8s Service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Allows the use of consistent DNS names instead of IP addresses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90A8-1422-7244-A6B6-AEB9C5152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E7B97-74A8-4DE2-A368-020C37A9D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97E1-3119-8443-B48A-D04E697C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k8s Probes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D0688-9943-9D42-BFFA-FB104C445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pods in a node are not always up and running, ready for incoming traffic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We need a way to check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kubelet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does this through periodic “liveness” checks into the pods in its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BB77E-F06C-5C4E-9D66-B80C602DBE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1452B-03E4-2E11-1F4D-2346CC8A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7" name="Graphic 6" descr="Good Inventory with solid fill">
            <a:extLst>
              <a:ext uri="{FF2B5EF4-FFF2-40B4-BE49-F238E27FC236}">
                <a16:creationId xmlns:a16="http://schemas.microsoft.com/office/drawing/2014/main" id="{776BD80C-50A1-D1BA-D9C9-AD6675EC1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8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97E1-3119-8443-B48A-D04E697C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D0688-9943-9D42-BFFA-FB104C445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(“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-cuttle”) is command-line tool used to interact with API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May require installation (automatic if using k8s via Docker Desktop)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Config file defines details of connection to cluster (e.g., ~/.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/config)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Run `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 cluster-info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` to confirm connectivity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Run `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` from command-line (with arguments) to see options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NOTE: k8s in Docker Desktop should handle most of this for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BB77E-F06C-5C4E-9D66-B80C602DBE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F83C4-8614-D9C7-3C16-1B6C73ADD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8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in k8s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Provide a grouping mechanism in Kubernetes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Every k8s object belongs to a namespace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Every Cluster automatically includes a default namespace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34C8C-335D-89C6-4A65-33DF6364C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7" name="Graphic 6" descr="Employee badge with solid fill">
            <a:extLst>
              <a:ext uri="{FF2B5EF4-FFF2-40B4-BE49-F238E27FC236}">
                <a16:creationId xmlns:a16="http://schemas.microsoft.com/office/drawing/2014/main" id="{AEF71908-04A7-50F9-1F47-871E67001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6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in k8s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Allow you create logical separation within a physical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Provide a boundary for security and resource control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explicitly create a namespace and deploy resources to it using namespace field in manifest or --namespace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arg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on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8C904-39D6-73A0-D6C0-5281F715B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Employee badge with solid fill">
            <a:extLst>
              <a:ext uri="{FF2B5EF4-FFF2-40B4-BE49-F238E27FC236}">
                <a16:creationId xmlns:a16="http://schemas.microsoft.com/office/drawing/2014/main" id="{390BD80B-A1F7-0BC0-96FA-B190782DE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4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https://github.com/KernelGamut32/intermediate-python/blob/main/04%20Looping.ipynb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28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in k8s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Objects within a namespace are isolated from others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Enables creation of multiple instances of same apps with same names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Resources from one namespace can communicate with another namespace using Services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Controller only looks for matching resources in its namespace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26A79-8311-6781-7AFB-B81D972F7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Employee badge with solid fill">
            <a:extLst>
              <a:ext uri="{FF2B5EF4-FFF2-40B4-BE49-F238E27FC236}">
                <a16:creationId xmlns:a16="http://schemas.microsoft.com/office/drawing/2014/main" id="{C6F9CFD9-1830-4649-B199-338FB4593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6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used to define connection details for a k8s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Sets the default namespace to be used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Prevents need to specify namespace – will use context to automatically set if excluded (like with default in standard install)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Able to switch between contexts using use-context command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78BD6-3591-565F-C55E-77D4D5093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3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780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also be used to manage switching between different Clusters (local or remote)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 remote, API server will be secured with TLS and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uses a client cert for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AuthN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C6561-A25E-B05A-D91B-76132B20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Kubernetes – Namespaces		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133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Execute the lab available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https://github.com/KernelGamut32/capital_group_edge_la_public/tree/main/labs/week02/k8s-namespaces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3961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ConfigMaps</a:t>
            </a:r>
            <a:r>
              <a:rPr lang="en-US" dirty="0"/>
              <a:t> vs. Environment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ConfigMap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is an API object that lets you store configuration for other objects to use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These are key/value pairs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This lets you decouple environment-specific config data from your container images, making your apps more portable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CAUTION: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ConfigMaps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do not provide encryption or secrecy. Use a Kubernetes Secret for that.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3FEA7-5461-277F-53FB-F6AE0B613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4C0E07BF-495B-662B-E11E-910B41816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ConfigMaps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Set of key-value pairs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Blurb of text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Binary files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One pod can use many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ConfigMaps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and one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ConfigMap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can be used by many pods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Data is read-only – pod can’t alter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B6374-5386-8159-B924-6289EE27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5C63563D-E6E8-315D-60C6-2AD9872C3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6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ConfigMaps</a:t>
            </a:r>
            <a:r>
              <a:rPr lang="en-US" dirty="0"/>
              <a:t> as Env Vars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created from a literal:</a:t>
            </a:r>
          </a:p>
          <a:p>
            <a:pPr marL="57150" indent="0">
              <a:buClrTx/>
              <a:buSzPct val="1000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`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 create 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configmap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 &lt;name&gt; --from-literal=&lt;key&gt;=&lt;value&gt;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`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created from a file (to group together multiple settings):</a:t>
            </a:r>
          </a:p>
          <a:p>
            <a:pPr marL="57150" indent="0">
              <a:buClrTx/>
              <a:buSzPct val="1000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`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 create 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configmap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 &lt;name&gt; --from-env-file=&lt;file-path&gt;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`</a:t>
            </a:r>
          </a:p>
          <a:p>
            <a:pPr marL="57150" indent="0">
              <a:buClrTx/>
              <a:buSzPct val="100000"/>
            </a:pP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Where &lt;file-path&gt; contains .env file like:</a:t>
            </a:r>
            <a:endParaRPr lang="en-US" u="sng" dirty="0">
              <a:solidFill>
                <a:schemeClr val="tx1">
                  <a:lumMod val="50000"/>
                </a:schemeClr>
              </a:solidFill>
            </a:endParaRPr>
          </a:p>
          <a:p>
            <a:pPr marL="57150" indent="0">
              <a:buClrTx/>
              <a:buSzPct val="1000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	key1=value1</a:t>
            </a:r>
          </a:p>
          <a:p>
            <a:pPr marL="57150" indent="0">
              <a:buClrTx/>
              <a:buSzPct val="1000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	key2=value2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created from a .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yml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definition file (like all things k8s)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01047-C505-064E-2E76-D2E255B72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3C55025F-4AF3-9929-2AD2-5D914297D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9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ConfigMaps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presented as files inside directories in the container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Uses volumes – making contents of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ConfigMap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available to pod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Uses volume mounts – loads contents of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ConfigMap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volume into specific container path in pod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contain settings to override defaults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26AF0-B152-B34C-392F-E8C13078E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A1CA1931-8698-13AB-7B04-B1EFF9F1E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3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ConfigMaps</a:t>
            </a:r>
            <a:r>
              <a:rPr lang="en-US" dirty="0"/>
              <a:t> - Precedence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If env vars defined in multiple places, definitions in `env` section in pod spec will trump others (localized)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Typical approach: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Default app settings “baked in” to container image (e.g., to support dev mode)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Specific settings for an environment stored in </a:t>
            </a:r>
            <a:r>
              <a:rPr lang="en-US" sz="1300" dirty="0" err="1">
                <a:solidFill>
                  <a:schemeClr val="tx1">
                    <a:lumMod val="50000"/>
                  </a:schemeClr>
                </a:solidFill>
              </a:rPr>
              <a:t>ConfigMap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 and surfaced to container filesystem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Merges with default settings (overwriting where applicable)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Final tweaks can be accomplished with env variables in pod spec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93EE4-228A-FC34-5526-7C88DF4C0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5C96FBB0-EB10-04BA-2DFA-D78C0C423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6715-F867-2147-80B9-B20DA0E63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Secrets in Pods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4ADFF-C3DA-6043-A7A3-9404729B0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Secrets let you store and manage sensitive information, such as passwords, OAuth tokens, and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ssh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keys.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pod needs to reference a secret. There are three ways get to the secret: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As a file in a Volume that is mounted to a container;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As an environment variable for a container;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By the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kubelet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, when it pulls images for the pod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NOTE: The default config for a Secret does NOT have encryption – data is plain text. You need to configure “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Encryption at Rest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” for the Secret”, and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Role Based Access Control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in your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7EC4C-1737-264D-A12F-8D4DB790CB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36FA8-3518-E718-8BAE-967374EED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9" name="Graphic 8" descr="Eye Scan with solid fill">
            <a:extLst>
              <a:ext uri="{FF2B5EF4-FFF2-40B4-BE49-F238E27FC236}">
                <a16:creationId xmlns:a16="http://schemas.microsoft.com/office/drawing/2014/main" id="{0B03DE8E-F89C-3B58-1BB1-17B5D27A5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9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Datatypes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https://github.com/KernelGamut32/intermediate-python/blob/main/05%20Additional%20Datatypes.ipynb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141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Kubernetes – </a:t>
            </a:r>
            <a:r>
              <a:rPr lang="en-US" dirty="0" err="1"/>
              <a:t>ConfigMaps</a:t>
            </a:r>
            <a:r>
              <a:rPr lang="en-US" dirty="0"/>
              <a:t> &amp; Secrets		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140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Execute the lab available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https://github.com/KernelGamut32/capital_group_edge_la_public/tree/main/labs/week02/k8s-cms-and-secrets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5773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 dirty="0"/>
              <a:t>DEMO:</a:t>
            </a:r>
            <a:endParaRPr dirty="0"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Kubernetes – </a:t>
            </a:r>
            <a:r>
              <a:rPr lang="en-US" dirty="0" err="1"/>
              <a:t>ConfigMaps</a:t>
            </a:r>
            <a:r>
              <a:rPr lang="en-US" dirty="0"/>
              <a:t> &amp; Secrets		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144680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6368A-9D99-224B-A71B-52027B8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k8s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727BB-4609-2944-AFFF-D4B991702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Services are an abstraction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They define a set of pods, and an access policy for them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pod has an IP address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Pods are ephemeral – what happens to IP traffic if they die?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Pods in a service can have fixed IP addresses that stay the same even if the actual pod dies and is spun up again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Services are k8s objects; they are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like any 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9B562-8B7E-8349-9D33-439791C5B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F0BD0-CF08-9381-A0EF-497DB7D81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7" name="Graphic 6" descr="Covered plate with solid fill">
            <a:extLst>
              <a:ext uri="{FF2B5EF4-FFF2-40B4-BE49-F238E27FC236}">
                <a16:creationId xmlns:a16="http://schemas.microsoft.com/office/drawing/2014/main" id="{2A93D866-3C8C-9C5B-CEA5-D8D48B414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16C4-1F93-1C40-B852-CC94FEBA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k8s Service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03974-077D-1740-8CF9-931DAF945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ClusterIP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(default): IP is internal to the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NodePort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: IP for the port is exposed with a static IP address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LoadBalancer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: IP traffic to nodes is managed by external load balancer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ExternalName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: IP traffic is routed by DNS Name 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foo.example.com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10150-E899-B84A-88D5-769D34B85D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519C6-04E1-F619-8DC5-FDE47E2B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Covered plate with solid fill">
            <a:extLst>
              <a:ext uri="{FF2B5EF4-FFF2-40B4-BE49-F238E27FC236}">
                <a16:creationId xmlns:a16="http://schemas.microsoft.com/office/drawing/2014/main" id="{A8F6E434-5543-F32C-AF8C-C0377A66E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1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61AA7-E66A-C441-A1D5-FED9843D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 Access – Internal vs. External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D06BE-8513-2142-8795-B86D7D156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can access the cluster API using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(“proxy”)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can get libraries for popular languages that can access the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k8s objects (pods) can also access the API internally 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This uses an internal DNS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“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kubernetes.default.svc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” maps to the API server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pod usually uses a “sidecar” container to do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8986D-AEBB-AE4D-B63C-2D6D9C580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3E654-193F-D20E-E471-62AD2375D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Covered plate with solid fill">
            <a:extLst>
              <a:ext uri="{FF2B5EF4-FFF2-40B4-BE49-F238E27FC236}">
                <a16:creationId xmlns:a16="http://schemas.microsoft.com/office/drawing/2014/main" id="{57E33F52-A388-7F57-1BCC-FD539BA89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2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082A30-5009-4013-A103-910A120A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8489-01A2-4319-A37F-BF6E06E306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145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E5FDFC-3C7A-D01F-A9BF-C47A4D533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DCFC53-3D36-4DA2-7B3B-7F889D228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47" y="1186043"/>
            <a:ext cx="8108305" cy="36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405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Kubernetes – Services		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146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Execute the lab available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https://github.com/KernelGamut32/capital_group_edge_la_public/tree/main/labs/week02/k8s-services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067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BB64-772F-6344-953F-BDD1023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File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13D0-98B7-FA45-90D4-DEADB6DCB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780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Each container in a pod has its own filesystem built by k8s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built from multiple sources, including: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Layers from the container image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Writable layer for the container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expanded with other sources like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ConfigMaps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and Secrets – mounted to a specific path in a container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Volumes can provide another source of storage – volumes are defined and mounted to 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E7D4-9D68-444E-813B-F26E2933A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7325F-837F-5787-3FF1-C1CF2AE56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Open folder with solid fill">
            <a:extLst>
              <a:ext uri="{FF2B5EF4-FFF2-40B4-BE49-F238E27FC236}">
                <a16:creationId xmlns:a16="http://schemas.microsoft.com/office/drawing/2014/main" id="{18DA8636-41D3-FB77-3D74-DEC7D87D3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BB64-772F-6344-953F-BDD1023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13D0-98B7-FA45-90D4-DEADB6DCB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Empty directory stored at pod level vs. container level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Mounted as a volume into the container so visible there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Any data stored there from the container remains in pod between restarts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Replacement containers can access data from predecessors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E7D4-9D68-444E-813B-F26E2933A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6AEFB-0CE9-9C66-3B7E-3A0EB46DE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7" name="Graphic 6" descr="Open folder with solid fill">
            <a:extLst>
              <a:ext uri="{FF2B5EF4-FFF2-40B4-BE49-F238E27FC236}">
                <a16:creationId xmlns:a16="http://schemas.microsoft.com/office/drawing/2014/main" id="{0C9E6D58-07EB-CEC9-F576-1CA3D1194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5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BB64-772F-6344-953F-BDD1023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HostPath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13D0-98B7-FA45-90D4-DEADB6DCB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Data physically stored on node in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Extends beyond lifecycle of pod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Available to replacement pods (but only if run on same node)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Mounted as a volume into the container like others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However, can have issues: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In cluster with multiple nodes, limits usefulness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If not careful, can expose large blocks of host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E7D4-9D68-444E-813B-F26E2933A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1D650-9BE4-9B73-06BF-B711E227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Open folder with solid fill">
            <a:extLst>
              <a:ext uri="{FF2B5EF4-FFF2-40B4-BE49-F238E27FC236}">
                <a16:creationId xmlns:a16="http://schemas.microsoft.com/office/drawing/2014/main" id="{613669FF-9EC2-00A2-3CD4-B0493B942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and Regular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https://github.com/KernelGamut32/intermediate-python/blob/main/06%20Files%20and%20Regular%20Expressions.ipynb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9908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BB64-772F-6344-953F-BDD1023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PersistentVolume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13D0-98B7-FA45-90D4-DEADB6DCB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Like pods (abstraction over computer) and services (abstraction over network), persistent volumes provide abstraction over storage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k8s object that defines available section of storage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“mapped” to shared storage (like NFS) or locally (for dev/test purposes)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E7D4-9D68-444E-813B-F26E2933A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E58FC-B403-81E8-0BC6-CC6A17D3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Open folder with solid fill">
            <a:extLst>
              <a:ext uri="{FF2B5EF4-FFF2-40B4-BE49-F238E27FC236}">
                <a16:creationId xmlns:a16="http://schemas.microsoft.com/office/drawing/2014/main" id="{427E15DE-5DBB-856D-EF41-4B6DA3D75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6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BB64-772F-6344-953F-BDD1023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PersistentVolumeClaim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13D0-98B7-FA45-90D4-DEADB6DCB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Pods are not allowed to use persistent volumes directly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Instead, pods claim using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PersistentVolumeClaim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object type in k8s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Requests storage for a pod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k8s handles matching up a claim to a persistent volume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Provides virtual storage abstracted from actual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E7D4-9D68-444E-813B-F26E2933A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69F76-8F25-90E0-329C-C97786C4F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Open folder with solid fill">
            <a:extLst>
              <a:ext uri="{FF2B5EF4-FFF2-40B4-BE49-F238E27FC236}">
                <a16:creationId xmlns:a16="http://schemas.microsoft.com/office/drawing/2014/main" id="{BD1E8508-B7C1-CB55-9E96-4EE045D06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2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BB64-772F-6344-953F-BDD1023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Provisioning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13D0-98B7-FA45-90D4-DEADB6DCB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Static provisioning accomplished by explicitly creating persistent volume and then claim (k8s binds claim to volume)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Dynamic provisioning supported as well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create the persistent volume claim and let persistent volume be created on demand by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leverage storage classes for defining and matching types of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E7D4-9D68-444E-813B-F26E2933A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199BE-A560-ED46-E75C-F4C925626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Open folder with solid fill">
            <a:extLst>
              <a:ext uri="{FF2B5EF4-FFF2-40B4-BE49-F238E27FC236}">
                <a16:creationId xmlns:a16="http://schemas.microsoft.com/office/drawing/2014/main" id="{7F06DA2B-7127-680E-D323-71F2246A0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3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BB64-772F-6344-953F-BDD1023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13D0-98B7-FA45-90D4-DEADB6DCB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Defined by three properties: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/>
                </a:solidFill>
              </a:rPr>
              <a:t>provisioner – component that creates persistent volumes on demand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 err="1">
                <a:solidFill>
                  <a:schemeClr val="tx1"/>
                </a:solidFill>
              </a:rPr>
              <a:t>reclaimPolicy</a:t>
            </a:r>
            <a:r>
              <a:rPr lang="en-US" sz="1300" dirty="0">
                <a:solidFill>
                  <a:schemeClr val="tx1"/>
                </a:solidFill>
              </a:rPr>
              <a:t> – what to do with dynamically created volumes when claim is deleted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 err="1">
                <a:solidFill>
                  <a:schemeClr val="tx1"/>
                </a:solidFill>
              </a:rPr>
              <a:t>volumeBindingMode</a:t>
            </a:r>
            <a:r>
              <a:rPr lang="en-US" sz="1300" dirty="0">
                <a:solidFill>
                  <a:schemeClr val="tx1"/>
                </a:solidFill>
              </a:rPr>
              <a:t> – eager vs. lazy binding/creation (at same time as claim creation or only when pod using the claim get created)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Also, able to create custom storage classes defined by same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E7D4-9D68-444E-813B-F26E2933A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4199D-9CE7-F9DC-67B3-B9C2B33C8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Open folder with solid fill">
            <a:extLst>
              <a:ext uri="{FF2B5EF4-FFF2-40B4-BE49-F238E27FC236}">
                <a16:creationId xmlns:a16="http://schemas.microsoft.com/office/drawing/2014/main" id="{3A5EB32E-4F62-C5F8-B14B-63EF8A328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2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Kubernetes – Persistent Volumes &amp; Persistent Volume Claims		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154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Execute the lab available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https://github.com/KernelGamut32/capital_group_edge_la_public/tree/main/labs/week02/k8s-pvs-and-pvcs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78955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3CD95-76F0-A68B-2C28-EDC99EFD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CC494D-3E5C-FF22-EF6C-626D33FDD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If time still left, consider doing the following to wrap up:</a:t>
            </a:r>
          </a:p>
          <a:p>
            <a:endParaRPr lang="en-US" dirty="0"/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Have the associates discuss in groups: (PREFERRED OPTION)</a:t>
            </a:r>
          </a:p>
          <a:p>
            <a:pPr marL="9715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Key learnings coming out of the week</a:t>
            </a:r>
          </a:p>
          <a:p>
            <a:pPr marL="9715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Identify 3 – 5 ways that you could potentially apply the material you’ve been learning about this week in your teams and/or in your day-to-day</a:t>
            </a:r>
          </a:p>
          <a:p>
            <a:pPr marL="685800" lvl="1" indent="0">
              <a:buClrTx/>
              <a:buSzPct val="100000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C5200-DBCC-91D7-852D-1563B3429E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052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9" name="Google Shape;2809;p254"/>
          <p:cNvPicPr preferRelativeResize="0"/>
          <p:nvPr/>
        </p:nvPicPr>
        <p:blipFill rotWithShape="1">
          <a:blip r:embed="rId3">
            <a:alphaModFix amt="37000"/>
          </a:blip>
          <a:srcRect/>
          <a:stretch/>
        </p:blipFill>
        <p:spPr>
          <a:xfrm>
            <a:off x="1369354" y="158875"/>
            <a:ext cx="50703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0" name="Google Shape;2810;p254"/>
          <p:cNvSpPr/>
          <p:nvPr/>
        </p:nvSpPr>
        <p:spPr>
          <a:xfrm flipH="1">
            <a:off x="770425" y="2009875"/>
            <a:ext cx="22263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1" name="Google Shape;2811;p254"/>
          <p:cNvGrpSpPr/>
          <p:nvPr/>
        </p:nvGrpSpPr>
        <p:grpSpPr>
          <a:xfrm>
            <a:off x="4491033" y="1168875"/>
            <a:ext cx="4689326" cy="4991730"/>
            <a:chOff x="3458353" y="512656"/>
            <a:chExt cx="5769349" cy="5951747"/>
          </a:xfrm>
        </p:grpSpPr>
        <p:pic>
          <p:nvPicPr>
            <p:cNvPr id="2812" name="Google Shape;2812;p254"/>
            <p:cNvPicPr preferRelativeResize="0"/>
            <p:nvPr/>
          </p:nvPicPr>
          <p:blipFill rotWithShape="1">
            <a:blip r:embed="rId4">
              <a:alphaModFix amt="64000"/>
            </a:blip>
            <a:srcRect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3" name="Google Shape;2813;p254"/>
            <p:cNvPicPr preferRelativeResize="0"/>
            <p:nvPr/>
          </p:nvPicPr>
          <p:blipFill rotWithShape="1">
            <a:blip r:embed="rId4">
              <a:alphaModFix amt="64000"/>
            </a:blip>
            <a:srcRect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4" name="Google Shape;2814;p254"/>
          <p:cNvSpPr/>
          <p:nvPr/>
        </p:nvSpPr>
        <p:spPr>
          <a:xfrm rot="5400000">
            <a:off x="347275" y="2418450"/>
            <a:ext cx="9297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5" name="Google Shape;2815;p254"/>
          <p:cNvSpPr/>
          <p:nvPr/>
        </p:nvSpPr>
        <p:spPr>
          <a:xfrm rot="5400000">
            <a:off x="1932200" y="1005450"/>
            <a:ext cx="21240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6" name="Google Shape;2816;p254"/>
          <p:cNvSpPr txBox="1">
            <a:spLocks noGrp="1"/>
          </p:cNvSpPr>
          <p:nvPr>
            <p:ph type="title" idx="4294967295"/>
          </p:nvPr>
        </p:nvSpPr>
        <p:spPr>
          <a:xfrm>
            <a:off x="1038750" y="2333550"/>
            <a:ext cx="7164000" cy="25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</a:pPr>
            <a:r>
              <a:rPr lang="en-US" sz="4500"/>
              <a:t>Thank you!</a:t>
            </a:r>
            <a:endParaRPr sz="4500"/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</a:pP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</a:pPr>
            <a:r>
              <a:rPr lang="en-US" sz="1900"/>
              <a:t>If you have additional questions, </a:t>
            </a:r>
            <a:br>
              <a:rPr lang="en-US" sz="1900"/>
            </a:br>
            <a:r>
              <a:rPr lang="en-US" sz="1900"/>
              <a:t>please reach out to me at: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</a:pPr>
            <a:r>
              <a:rPr lang="en-US" sz="1900"/>
              <a:t>erik-gross@pluralsight.com</a:t>
            </a:r>
            <a:endParaRPr sz="1900"/>
          </a:p>
        </p:txBody>
      </p:sp>
      <p:pic>
        <p:nvPicPr>
          <p:cNvPr id="2817" name="Google Shape;2817;p254" descr="Google Shape;299;p42"/>
          <p:cNvPicPr preferRelativeResize="0"/>
          <p:nvPr/>
        </p:nvPicPr>
        <p:blipFill rotWithShape="1">
          <a:blip r:embed="rId5">
            <a:alphaModFix amt="38000"/>
          </a:blip>
          <a:srcRect/>
          <a:stretch/>
        </p:blipFill>
        <p:spPr>
          <a:xfrm>
            <a:off x="5053325" y="2333550"/>
            <a:ext cx="1179012" cy="8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8" name="Google Shape;2818;p2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06200" y="4594175"/>
            <a:ext cx="1355525" cy="2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9" name="Google Shape;2819;p2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48213" y="4187750"/>
            <a:ext cx="2049536" cy="92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https://github.com/KernelGamut32/intermediate-python/blob/main/07%20Modules.ipynb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74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https://github.com/KernelGamut32/intermediate-python/blob/main/08%20Object-Oriented%20Programming.ipynb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539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4"/>
          <p:cNvSpPr txBox="1">
            <a:spLocks noGrp="1"/>
          </p:cNvSpPr>
          <p:nvPr>
            <p:ph type="title"/>
          </p:nvPr>
        </p:nvSpPr>
        <p:spPr>
          <a:xfrm>
            <a:off x="691250" y="240227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dirty="0"/>
              <a:t>Unit Testing/Debugging in Python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509315-0BE3-1EEB-2608-A632E603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Components of a Unit Testing Framework</a:t>
            </a:r>
          </a:p>
        </p:txBody>
      </p:sp>
      <p:pic>
        <p:nvPicPr>
          <p:cNvPr id="6" name="Graphic 5" descr="Classroom with solid fill">
            <a:extLst>
              <a:ext uri="{FF2B5EF4-FFF2-40B4-BE49-F238E27FC236}">
                <a16:creationId xmlns:a16="http://schemas.microsoft.com/office/drawing/2014/main" id="{CB699366-90CC-5370-F4DA-DA6755E6F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7482" y="1406338"/>
            <a:ext cx="457200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548858-CAD7-0162-541C-80F269A36BE6}"/>
              </a:ext>
            </a:extLst>
          </p:cNvPr>
          <p:cNvSpPr txBox="1"/>
          <p:nvPr/>
        </p:nvSpPr>
        <p:spPr>
          <a:xfrm>
            <a:off x="1873624" y="1479175"/>
            <a:ext cx="6122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class defined in the framework from which test classes derive</a:t>
            </a:r>
          </a:p>
        </p:txBody>
      </p:sp>
      <p:pic>
        <p:nvPicPr>
          <p:cNvPr id="9" name="Graphic 8" descr="Sink with solid fill">
            <a:extLst>
              <a:ext uri="{FF2B5EF4-FFF2-40B4-BE49-F238E27FC236}">
                <a16:creationId xmlns:a16="http://schemas.microsoft.com/office/drawing/2014/main" id="{91B7CC95-A7FF-30C0-627B-F3C392930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482" y="2012901"/>
            <a:ext cx="457200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3CB991-EFCF-F86D-643D-D886A82882E1}"/>
              </a:ext>
            </a:extLst>
          </p:cNvPr>
          <p:cNvSpPr txBox="1"/>
          <p:nvPr/>
        </p:nvSpPr>
        <p:spPr>
          <a:xfrm>
            <a:off x="1873624" y="2083863"/>
            <a:ext cx="6122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Fixtures that run before and after blocks of test code</a:t>
            </a:r>
          </a:p>
        </p:txBody>
      </p:sp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8804809B-9E38-21B5-51F9-8C46C9920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482" y="2617528"/>
            <a:ext cx="457200" cy="45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06CE9B-F441-67F9-416F-8CF7857DE7EE}"/>
              </a:ext>
            </a:extLst>
          </p:cNvPr>
          <p:cNvSpPr txBox="1"/>
          <p:nvPr/>
        </p:nvSpPr>
        <p:spPr>
          <a:xfrm>
            <a:off x="1873624" y="2688551"/>
            <a:ext cx="6122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Assertions – the automated evaluation executed against our code to verify</a:t>
            </a:r>
          </a:p>
        </p:txBody>
      </p:sp>
      <p:pic>
        <p:nvPicPr>
          <p:cNvPr id="18" name="Graphic 17" descr="Work from home desk with solid fill">
            <a:extLst>
              <a:ext uri="{FF2B5EF4-FFF2-40B4-BE49-F238E27FC236}">
                <a16:creationId xmlns:a16="http://schemas.microsoft.com/office/drawing/2014/main" id="{99F6B7B9-EE65-1D17-27E5-4A7C36BAF9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7482" y="3222155"/>
            <a:ext cx="457200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07E72C-182B-BEB7-EDF9-6DB2275FEAA9}"/>
              </a:ext>
            </a:extLst>
          </p:cNvPr>
          <p:cNvSpPr txBox="1"/>
          <p:nvPr/>
        </p:nvSpPr>
        <p:spPr>
          <a:xfrm>
            <a:off x="1873624" y="3296866"/>
            <a:ext cx="6122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suite that collects a group of related tests to be executed together</a:t>
            </a:r>
          </a:p>
        </p:txBody>
      </p:sp>
      <p:pic>
        <p:nvPicPr>
          <p:cNvPr id="21" name="Graphic 20" descr="Run with solid fill">
            <a:extLst>
              <a:ext uri="{FF2B5EF4-FFF2-40B4-BE49-F238E27FC236}">
                <a16:creationId xmlns:a16="http://schemas.microsoft.com/office/drawing/2014/main" id="{63745F34-5F95-E5A0-5A5F-53188E5B87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7482" y="3826782"/>
            <a:ext cx="457200" cy="457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184864-E986-7463-924C-BFE0DA41AB0F}"/>
              </a:ext>
            </a:extLst>
          </p:cNvPr>
          <p:cNvSpPr txBox="1"/>
          <p:nvPr/>
        </p:nvSpPr>
        <p:spPr>
          <a:xfrm>
            <a:off x="1873624" y="3901493"/>
            <a:ext cx="6122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Runner built-in to the framework that executes the tests</a:t>
            </a:r>
          </a:p>
        </p:txBody>
      </p:sp>
      <p:pic>
        <p:nvPicPr>
          <p:cNvPr id="24" name="Graphic 23" descr="Document with solid fill">
            <a:extLst>
              <a:ext uri="{FF2B5EF4-FFF2-40B4-BE49-F238E27FC236}">
                <a16:creationId xmlns:a16="http://schemas.microsoft.com/office/drawing/2014/main" id="{90BAAF9E-D511-E3F7-85CC-2413B9B9C7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7482" y="4429225"/>
            <a:ext cx="457200" cy="457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80DCD63-B697-B32B-DC9D-7890EC7B3C7E}"/>
              </a:ext>
            </a:extLst>
          </p:cNvPr>
          <p:cNvSpPr txBox="1"/>
          <p:nvPr/>
        </p:nvSpPr>
        <p:spPr>
          <a:xfrm>
            <a:off x="1873624" y="4503936"/>
            <a:ext cx="6122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Reporting mechanism that can provide results in different formats</a:t>
            </a:r>
          </a:p>
        </p:txBody>
      </p:sp>
    </p:spTree>
    <p:extLst>
      <p:ext uri="{BB962C8B-B14F-4D97-AF65-F5344CB8AC3E}">
        <p14:creationId xmlns:p14="http://schemas.microsoft.com/office/powerpoint/2010/main" val="241295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  <p:bldP spid="19" grpId="0"/>
      <p:bldP spid="22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Why study these subjects?</a:t>
            </a:r>
            <a:endParaRPr/>
          </a:p>
        </p:txBody>
      </p:sp>
      <p:sp>
        <p:nvSpPr>
          <p:cNvPr id="254" name="Google Shape;254;p4"/>
          <p:cNvSpPr txBox="1"/>
          <p:nvPr/>
        </p:nvSpPr>
        <p:spPr>
          <a:xfrm>
            <a:off x="1238925" y="1183200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"/>
          <p:cNvSpPr txBox="1"/>
          <p:nvPr/>
        </p:nvSpPr>
        <p:spPr>
          <a:xfrm>
            <a:off x="311499" y="1471300"/>
            <a:ext cx="8555501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1333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Being able to effectively apply your software development methodology in practice can be the difference between success and failure</a:t>
            </a:r>
            <a:endParaRPr dirty="0"/>
          </a:p>
          <a:p>
            <a:pPr marL="457200" marR="0" lvl="2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4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Making judicious use </a:t>
            </a:r>
            <a:r>
              <a:rPr lang="en-US" dirty="0">
                <a:solidFill>
                  <a:srgbClr val="404040"/>
                </a:solidFill>
              </a:rPr>
              <a:t>of </a:t>
            </a:r>
            <a:r>
              <a:rPr lang="en-US" sz="14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automated unit tests helps you practice “shift left” and high quality</a:t>
            </a:r>
            <a:endParaRPr dirty="0"/>
          </a:p>
          <a:p>
            <a:pPr marL="457200" marR="0" lvl="0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4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Knowing how to troubleshoot issues with code as you develop helps you complete tasks and find and fix bugs</a:t>
            </a:r>
          </a:p>
          <a:p>
            <a:pPr marL="457200" marR="0" lvl="0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4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Understanding key deployment technologies like Docker and Kubernetes helps you deliver software faster</a:t>
            </a:r>
            <a:endParaRPr dirty="0"/>
          </a:p>
          <a:p>
            <a:pPr marL="457200" marR="0" lvl="0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4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Understanding principles of good code review helps you contribute to overall team success</a:t>
            </a:r>
          </a:p>
        </p:txBody>
      </p:sp>
      <p:sp>
        <p:nvSpPr>
          <p:cNvPr id="256" name="Google Shape;256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6EB7-5FA1-C569-C4A9-1F3B63B7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Arrange, Act, Assert (AAA)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AB6FA-7867-41E4-8435-DF507500D7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7EAA6-96BE-1A9B-C135-69CEE1A642CF}"/>
              </a:ext>
            </a:extLst>
          </p:cNvPr>
          <p:cNvSpPr txBox="1"/>
          <p:nvPr/>
        </p:nvSpPr>
        <p:spPr>
          <a:xfrm>
            <a:off x="1129553" y="2104283"/>
            <a:ext cx="6884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Pattern used in unit testing to help us organize our tests, improve readability, and ensure good practice when building tests.</a:t>
            </a:r>
          </a:p>
        </p:txBody>
      </p:sp>
    </p:spTree>
    <p:extLst>
      <p:ext uri="{BB962C8B-B14F-4D97-AF65-F5344CB8AC3E}">
        <p14:creationId xmlns:p14="http://schemas.microsoft.com/office/powerpoint/2010/main" val="2074042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6EB7-5FA1-C569-C4A9-1F3B63B7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AB6FA-7867-41E4-8435-DF507500D7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erial view of two rows of cars in parking-lot">
            <a:extLst>
              <a:ext uri="{FF2B5EF4-FFF2-40B4-BE49-F238E27FC236}">
                <a16:creationId xmlns:a16="http://schemas.microsoft.com/office/drawing/2014/main" id="{CA1023D8-704A-B71D-17A6-AAA97D46E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213" y="397968"/>
            <a:ext cx="3263921" cy="2173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B7D94D-9822-DA82-F945-622448A3C870}"/>
              </a:ext>
            </a:extLst>
          </p:cNvPr>
          <p:cNvSpPr txBox="1"/>
          <p:nvPr/>
        </p:nvSpPr>
        <p:spPr>
          <a:xfrm>
            <a:off x="613700" y="1801906"/>
            <a:ext cx="42451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Execute any required set up in preparation for running one or more tests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Can include creation of objects that will be needed during test execution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Might also include set up of mocks (to ensure test isolation) or creation of test data (if directly testing data access methods)</a:t>
            </a:r>
          </a:p>
        </p:txBody>
      </p:sp>
    </p:spTree>
    <p:extLst>
      <p:ext uri="{BB962C8B-B14F-4D97-AF65-F5344CB8AC3E}">
        <p14:creationId xmlns:p14="http://schemas.microsoft.com/office/powerpoint/2010/main" val="250879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6EB7-5FA1-C569-C4A9-1F3B63B7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AB6FA-7867-41E4-8435-DF507500D7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7D94D-9822-DA82-F945-622448A3C870}"/>
              </a:ext>
            </a:extLst>
          </p:cNvPr>
          <p:cNvSpPr txBox="1"/>
          <p:nvPr/>
        </p:nvSpPr>
        <p:spPr>
          <a:xfrm>
            <a:off x="613700" y="1801906"/>
            <a:ext cx="42451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Exercising the code under test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Executing any methods or actions on the class structures you want to verify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Representative of how code might be called in production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Should not include an extensive amount of code – otherwise, could be a “smell” that you’re testing too much in a given test case</a:t>
            </a:r>
          </a:p>
        </p:txBody>
      </p:sp>
      <p:pic>
        <p:nvPicPr>
          <p:cNvPr id="5" name="Picture 4" descr="Black and white film board">
            <a:extLst>
              <a:ext uri="{FF2B5EF4-FFF2-40B4-BE49-F238E27FC236}">
                <a16:creationId xmlns:a16="http://schemas.microsoft.com/office/drawing/2014/main" id="{B405C355-25F4-43AD-92D9-999C356FA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696" y="402336"/>
            <a:ext cx="3264712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2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6EB7-5FA1-C569-C4A9-1F3B63B7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AB6FA-7867-41E4-8435-DF507500D7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7D94D-9822-DA82-F945-622448A3C870}"/>
              </a:ext>
            </a:extLst>
          </p:cNvPr>
          <p:cNvSpPr txBox="1"/>
          <p:nvPr/>
        </p:nvSpPr>
        <p:spPr>
          <a:xfrm>
            <a:off x="613700" y="1801906"/>
            <a:ext cx="42451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Does the result match my expectation for how the code under test should function?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Determines pass/fail for the test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Often tests will have only a single assert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Can include multiple asserts, but the asserts should all relate cohesively to the same function/test case/object</a:t>
            </a:r>
          </a:p>
        </p:txBody>
      </p:sp>
      <p:pic>
        <p:nvPicPr>
          <p:cNvPr id="6" name="Picture 5" descr="A digital balance scale using circles">
            <a:extLst>
              <a:ext uri="{FF2B5EF4-FFF2-40B4-BE49-F238E27FC236}">
                <a16:creationId xmlns:a16="http://schemas.microsoft.com/office/drawing/2014/main" id="{4770CE26-2402-72DA-577E-064A07DB1EE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68696" y="402336"/>
            <a:ext cx="3264408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65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77"/>
          <p:cNvSpPr txBox="1">
            <a:spLocks noGrp="1"/>
          </p:cNvSpPr>
          <p:nvPr>
            <p:ph type="title"/>
          </p:nvPr>
        </p:nvSpPr>
        <p:spPr>
          <a:xfrm>
            <a:off x="691250" y="240227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dirty="0"/>
              <a:t>Writing Unit Tests in unittest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178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</a:t>
            </a:r>
            <a:endParaRPr dirty="0"/>
          </a:p>
        </p:txBody>
      </p:sp>
      <p:sp>
        <p:nvSpPr>
          <p:cNvPr id="2219" name="Google Shape;2219;p178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800" i="1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Included in Python standard library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Provides a framework for building and running unit tests against Python code (functions, classes, etc.)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A Python file houses code that will be used to automate the testing</a:t>
            </a:r>
            <a:endParaRPr dirty="0"/>
          </a:p>
          <a:p>
            <a:pPr marL="914400" lvl="1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None/>
            </a:pP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20" name="Google Shape;2220;p1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9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179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</a:t>
            </a:r>
            <a:endParaRPr dirty="0"/>
          </a:p>
        </p:txBody>
      </p:sp>
      <p:sp>
        <p:nvSpPr>
          <p:cNvPr id="2226" name="Google Shape;2226;p179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800" i="1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Test code imports unittest and module under test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We write Python methods to exercise our business logic and verify expected outputs</a:t>
            </a:r>
            <a:endParaRPr dirty="0"/>
          </a:p>
          <a:p>
            <a:pPr marL="914400" lvl="1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None/>
            </a:pP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27" name="Google Shape;2227;p1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6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D6C26-BED7-DA2F-728A-564B3CFE2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unittest Framework -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AE215-2EF8-1CAD-7D1E-1040D875EB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6" name="Graphic 5" descr="Old Key with solid fill">
            <a:extLst>
              <a:ext uri="{FF2B5EF4-FFF2-40B4-BE49-F238E27FC236}">
                <a16:creationId xmlns:a16="http://schemas.microsoft.com/office/drawing/2014/main" id="{198A138A-F7FA-3A18-982A-78AC7A5F3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699" y="1513915"/>
            <a:ext cx="457200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59D372-6F08-33C4-F6CE-661A2DE4B305}"/>
              </a:ext>
            </a:extLst>
          </p:cNvPr>
          <p:cNvSpPr txBox="1"/>
          <p:nvPr/>
        </p:nvSpPr>
        <p:spPr>
          <a:xfrm>
            <a:off x="1201265" y="1588626"/>
            <a:ext cx="5199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test class derives from </a:t>
            </a:r>
            <a:r>
              <a:rPr lang="en-US" i="1" dirty="0" err="1"/>
              <a:t>unittest.TestCase</a:t>
            </a:r>
            <a:endParaRPr lang="en-US" i="1" dirty="0"/>
          </a:p>
        </p:txBody>
      </p:sp>
      <p:pic>
        <p:nvPicPr>
          <p:cNvPr id="8" name="Graphic 7" descr="Old Key with solid fill">
            <a:extLst>
              <a:ext uri="{FF2B5EF4-FFF2-40B4-BE49-F238E27FC236}">
                <a16:creationId xmlns:a16="http://schemas.microsoft.com/office/drawing/2014/main" id="{75E8BCE0-3A61-5D8A-4F4F-2C141A3B3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699" y="2189262"/>
            <a:ext cx="457200" cy="45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BC2F82-1340-3952-B1E6-E465A876EA32}"/>
              </a:ext>
            </a:extLst>
          </p:cNvPr>
          <p:cNvSpPr txBox="1"/>
          <p:nvPr/>
        </p:nvSpPr>
        <p:spPr>
          <a:xfrm>
            <a:off x="1201265" y="2263973"/>
            <a:ext cx="5199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versions of “assert” method provide robust validation</a:t>
            </a:r>
            <a:endParaRPr lang="en-US" i="1" dirty="0"/>
          </a:p>
        </p:txBody>
      </p:sp>
      <p:pic>
        <p:nvPicPr>
          <p:cNvPr id="10" name="Graphic 9" descr="Old Key with solid fill">
            <a:extLst>
              <a:ext uri="{FF2B5EF4-FFF2-40B4-BE49-F238E27FC236}">
                <a16:creationId xmlns:a16="http://schemas.microsoft.com/office/drawing/2014/main" id="{851B553C-1E90-1A7A-DC80-65B641466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699" y="2864609"/>
            <a:ext cx="45720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253880-1A84-FAC9-2460-A33C02296A9E}"/>
              </a:ext>
            </a:extLst>
          </p:cNvPr>
          <p:cNvSpPr txBox="1"/>
          <p:nvPr/>
        </p:nvSpPr>
        <p:spPr>
          <a:xfrm>
            <a:off x="1201265" y="2939320"/>
            <a:ext cx="7754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Usually, test code and code under test kept in separate files (and potentially in separate folders)</a:t>
            </a:r>
          </a:p>
        </p:txBody>
      </p:sp>
      <p:pic>
        <p:nvPicPr>
          <p:cNvPr id="13" name="Graphic 12" descr="Old Key with solid fill">
            <a:extLst>
              <a:ext uri="{FF2B5EF4-FFF2-40B4-BE49-F238E27FC236}">
                <a16:creationId xmlns:a16="http://schemas.microsoft.com/office/drawing/2014/main" id="{B088A228-47F3-0CCC-875C-44305DF22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699" y="3610400"/>
            <a:ext cx="457200" cy="45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41C65D-E583-C96C-C5D7-6C5B4B3C7605}"/>
              </a:ext>
            </a:extLst>
          </p:cNvPr>
          <p:cNvSpPr txBox="1"/>
          <p:nvPr/>
        </p:nvSpPr>
        <p:spPr>
          <a:xfrm>
            <a:off x="1201265" y="3685111"/>
            <a:ext cx="7754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fixtures promote reuse and help keep our code clean</a:t>
            </a:r>
          </a:p>
        </p:txBody>
      </p:sp>
      <p:pic>
        <p:nvPicPr>
          <p:cNvPr id="15" name="Graphic 14" descr="Old Key with solid fill">
            <a:extLst>
              <a:ext uri="{FF2B5EF4-FFF2-40B4-BE49-F238E27FC236}">
                <a16:creationId xmlns:a16="http://schemas.microsoft.com/office/drawing/2014/main" id="{6B21FA0A-57EB-E0D3-00C1-D889876B6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700" y="4364726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9C81FE-E119-BB02-8876-1034935C2114}"/>
              </a:ext>
            </a:extLst>
          </p:cNvPr>
          <p:cNvSpPr txBox="1"/>
          <p:nvPr/>
        </p:nvSpPr>
        <p:spPr>
          <a:xfrm>
            <a:off x="1232266" y="4439437"/>
            <a:ext cx="7754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unittest offers multiple options for specifying which of a set of tests you want to execute</a:t>
            </a:r>
          </a:p>
        </p:txBody>
      </p:sp>
    </p:spTree>
    <p:extLst>
      <p:ext uri="{BB962C8B-B14F-4D97-AF65-F5344CB8AC3E}">
        <p14:creationId xmlns:p14="http://schemas.microsoft.com/office/powerpoint/2010/main" val="318920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2" grpId="0"/>
      <p:bldP spid="14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80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</a:t>
            </a:r>
            <a:endParaRPr dirty="0"/>
          </a:p>
        </p:txBody>
      </p:sp>
      <p:sp>
        <p:nvSpPr>
          <p:cNvPr id="2233" name="Google Shape;2233;p180"/>
          <p:cNvSpPr txBox="1">
            <a:spLocks noGrp="1"/>
          </p:cNvSpPr>
          <p:nvPr>
            <p:ph type="subTitle" idx="1"/>
          </p:nvPr>
        </p:nvSpPr>
        <p:spPr>
          <a:xfrm>
            <a:off x="463615" y="1424268"/>
            <a:ext cx="4198032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unittest includes multiple “assert” methods for checking different kinds of results (expected vs. actual)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Can exercise tests through unittest framework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Results will indicate success (or failure)</a:t>
            </a:r>
            <a:endParaRPr dirty="0"/>
          </a:p>
          <a:p>
            <a:pPr marL="914400" lvl="1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None/>
            </a:pP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34" name="Google Shape;2234;p1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2" name="Picture 1" descr="A digital balance scale using circles">
            <a:extLst>
              <a:ext uri="{FF2B5EF4-FFF2-40B4-BE49-F238E27FC236}">
                <a16:creationId xmlns:a16="http://schemas.microsoft.com/office/drawing/2014/main" id="{97EA4BAB-8AEE-5B67-C3AE-EB83C49778F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68696" y="402336"/>
            <a:ext cx="3264408" cy="21762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83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</a:t>
            </a:r>
            <a:endParaRPr dirty="0"/>
          </a:p>
        </p:txBody>
      </p:sp>
      <p:sp>
        <p:nvSpPr>
          <p:cNvPr id="2254" name="Google Shape;2254;p183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800" i="1" dirty="0">
              <a:solidFill>
                <a:srgbClr val="202020"/>
              </a:solidFill>
            </a:endParaRPr>
          </a:p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Assert methods include (among others):</a:t>
            </a: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202020"/>
                </a:solidFill>
              </a:rPr>
              <a:t>assertEqual</a:t>
            </a:r>
            <a:r>
              <a:rPr lang="en-US" sz="1800" dirty="0">
                <a:solidFill>
                  <a:srgbClr val="202020"/>
                </a:solidFill>
              </a:rPr>
              <a:t>/</a:t>
            </a:r>
            <a:r>
              <a:rPr lang="en-US" sz="1800" dirty="0" err="1">
                <a:solidFill>
                  <a:srgbClr val="202020"/>
                </a:solidFill>
              </a:rPr>
              <a:t>assertNotEqual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202020"/>
                </a:solidFill>
              </a:rPr>
              <a:t>assertTrue</a:t>
            </a:r>
            <a:r>
              <a:rPr lang="en-US" sz="1800" dirty="0">
                <a:solidFill>
                  <a:srgbClr val="202020"/>
                </a:solidFill>
              </a:rPr>
              <a:t>/</a:t>
            </a:r>
            <a:r>
              <a:rPr lang="en-US" sz="1800" dirty="0" err="1">
                <a:solidFill>
                  <a:srgbClr val="202020"/>
                </a:solidFill>
              </a:rPr>
              <a:t>assertFalse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202020"/>
                </a:solidFill>
              </a:rPr>
              <a:t>assertIn</a:t>
            </a:r>
            <a:r>
              <a:rPr lang="en-US" sz="1800" dirty="0">
                <a:solidFill>
                  <a:srgbClr val="202020"/>
                </a:solidFill>
              </a:rPr>
              <a:t>/</a:t>
            </a:r>
            <a:r>
              <a:rPr lang="en-US" sz="1800" dirty="0" err="1">
                <a:solidFill>
                  <a:srgbClr val="202020"/>
                </a:solidFill>
              </a:rPr>
              <a:t>assertNotIn</a:t>
            </a:r>
            <a:endParaRPr sz="1800" dirty="0">
              <a:solidFill>
                <a:srgbClr val="202020"/>
              </a:solidFill>
            </a:endParaRPr>
          </a:p>
          <a:p>
            <a:pPr marL="914400" lvl="1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None/>
            </a:pP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55" name="Google Shape;2255;p1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69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My pledge to you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1" name="Google Shape;321;p7"/>
          <p:cNvSpPr txBox="1"/>
          <p:nvPr/>
        </p:nvSpPr>
        <p:spPr>
          <a:xfrm>
            <a:off x="613700" y="1794150"/>
            <a:ext cx="70866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Make this interactive</a:t>
            </a:r>
            <a:endParaRPr sz="15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Ask you questions </a:t>
            </a:r>
            <a:endParaRPr sz="15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Ensure everyone can speak </a:t>
            </a:r>
            <a:endParaRPr sz="15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Use an on-screen timer </a:t>
            </a:r>
            <a:endParaRPr sz="15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7"/>
          <p:cNvSpPr txBox="1"/>
          <p:nvPr/>
        </p:nvSpPr>
        <p:spPr>
          <a:xfrm>
            <a:off x="613700" y="1289500"/>
            <a:ext cx="78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05A28"/>
                </a:solidFill>
                <a:latin typeface="Arial"/>
                <a:ea typeface="Arial"/>
                <a:cs typeface="Arial"/>
                <a:sym typeface="Arial"/>
              </a:rPr>
              <a:t>I will...</a:t>
            </a:r>
            <a:endParaRPr sz="1800" b="1" i="0" u="none" strike="noStrike" cap="none">
              <a:solidFill>
                <a:srgbClr val="F05A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Assert Methods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Review the documentation on the different types of assert methods available with unittest (at 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https://docs.python.org/3/library/unittest.html#assert-methods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D4D4D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Create a test module and include tests to successfully exercise each type of assert using simple expressions. Investigate/drilldown into documentation on each type of assert as needed to understand its usage.</a:t>
            </a:r>
          </a:p>
        </p:txBody>
      </p:sp>
    </p:spTree>
    <p:extLst>
      <p:ext uri="{BB962C8B-B14F-4D97-AF65-F5344CB8AC3E}">
        <p14:creationId xmlns:p14="http://schemas.microsoft.com/office/powerpoint/2010/main" val="1192467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84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2261" name="Google Shape;2261;p184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800" i="1" dirty="0">
              <a:solidFill>
                <a:srgbClr val="202020"/>
              </a:solidFill>
            </a:endParaRPr>
          </a:p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Rather than repeat common logic across tests, unittest provides a couple of options for capturing: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202020"/>
                </a:solidFill>
              </a:rPr>
              <a:t>setUp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202020"/>
                </a:solidFill>
              </a:rPr>
              <a:t>tearDown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Includes a few different forms</a:t>
            </a:r>
            <a:endParaRPr dirty="0"/>
          </a:p>
        </p:txBody>
      </p:sp>
      <p:sp>
        <p:nvSpPr>
          <p:cNvPr id="2262" name="Google Shape;2262;p1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1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76B9E-E2D6-8EF2-5061-A2E564EA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5" name="Google Shape;2260;p184">
            <a:extLst>
              <a:ext uri="{FF2B5EF4-FFF2-40B4-BE49-F238E27FC236}">
                <a16:creationId xmlns:a16="http://schemas.microsoft.com/office/drawing/2014/main" id="{FAE7E2DD-9862-1F5B-6B65-F3FAF8E01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2F6FAB-FFF1-B792-41D1-2DCA182A5764}"/>
              </a:ext>
            </a:extLst>
          </p:cNvPr>
          <p:cNvSpPr/>
          <p:nvPr/>
        </p:nvSpPr>
        <p:spPr>
          <a:xfrm>
            <a:off x="3554505" y="1125071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setUpModule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88916E-FECB-56FB-94FA-0D3F7AA89858}"/>
              </a:ext>
            </a:extLst>
          </p:cNvPr>
          <p:cNvSpPr/>
          <p:nvPr/>
        </p:nvSpPr>
        <p:spPr>
          <a:xfrm>
            <a:off x="3554504" y="455711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tearDownModule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64C7D2-738D-76E0-F0D2-DE636723076B}"/>
              </a:ext>
            </a:extLst>
          </p:cNvPr>
          <p:cNvSpPr/>
          <p:nvPr/>
        </p:nvSpPr>
        <p:spPr>
          <a:xfrm>
            <a:off x="2268068" y="1672526"/>
            <a:ext cx="4607859" cy="272261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19FEA-EC30-2DF7-9CDD-B11DF3E20F92}"/>
              </a:ext>
            </a:extLst>
          </p:cNvPr>
          <p:cNvSpPr/>
          <p:nvPr/>
        </p:nvSpPr>
        <p:spPr>
          <a:xfrm>
            <a:off x="3554504" y="1769222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setUpClass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268D7B-9AC8-C445-B1E9-21AEA8297735}"/>
              </a:ext>
            </a:extLst>
          </p:cNvPr>
          <p:cNvSpPr/>
          <p:nvPr/>
        </p:nvSpPr>
        <p:spPr>
          <a:xfrm>
            <a:off x="3554504" y="3912358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tearDownClass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46DA75-A2DF-B005-4BCC-8252806579D8}"/>
              </a:ext>
            </a:extLst>
          </p:cNvPr>
          <p:cNvSpPr/>
          <p:nvPr/>
        </p:nvSpPr>
        <p:spPr>
          <a:xfrm>
            <a:off x="2958823" y="2241774"/>
            <a:ext cx="3226348" cy="1573287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A1394-72DE-03FE-1285-ADA333D880E3}"/>
              </a:ext>
            </a:extLst>
          </p:cNvPr>
          <p:cNvSpPr txBox="1"/>
          <p:nvPr/>
        </p:nvSpPr>
        <p:spPr>
          <a:xfrm>
            <a:off x="6476477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DF390-74A1-FA34-3795-ED4CA7BE95EE}"/>
              </a:ext>
            </a:extLst>
          </p:cNvPr>
          <p:cNvSpPr txBox="1"/>
          <p:nvPr/>
        </p:nvSpPr>
        <p:spPr>
          <a:xfrm>
            <a:off x="2559376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AD5B66-F486-886A-5EBA-1CDDB64A8B7A}"/>
              </a:ext>
            </a:extLst>
          </p:cNvPr>
          <p:cNvSpPr/>
          <p:nvPr/>
        </p:nvSpPr>
        <p:spPr>
          <a:xfrm>
            <a:off x="3554502" y="234464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18CDE1-4028-F269-05C8-FEB2E2B42093}"/>
              </a:ext>
            </a:extLst>
          </p:cNvPr>
          <p:cNvSpPr/>
          <p:nvPr/>
        </p:nvSpPr>
        <p:spPr>
          <a:xfrm>
            <a:off x="3554502" y="333306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79B5B5-A863-64CC-3E8B-25553F1AEF7B}"/>
              </a:ext>
            </a:extLst>
          </p:cNvPr>
          <p:cNvSpPr/>
          <p:nvPr/>
        </p:nvSpPr>
        <p:spPr>
          <a:xfrm>
            <a:off x="3554502" y="2843270"/>
            <a:ext cx="2034989" cy="39766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231BC-2954-A52B-3FF2-1FD44FF26770}"/>
              </a:ext>
            </a:extLst>
          </p:cNvPr>
          <p:cNvSpPr txBox="1"/>
          <p:nvPr/>
        </p:nvSpPr>
        <p:spPr>
          <a:xfrm>
            <a:off x="4172547" y="2883260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533594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76B9E-E2D6-8EF2-5061-A2E564EA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5" name="Google Shape;2260;p184">
            <a:extLst>
              <a:ext uri="{FF2B5EF4-FFF2-40B4-BE49-F238E27FC236}">
                <a16:creationId xmlns:a16="http://schemas.microsoft.com/office/drawing/2014/main" id="{FAE7E2DD-9862-1F5B-6B65-F3FAF8E01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2F6FAB-FFF1-B792-41D1-2DCA182A5764}"/>
              </a:ext>
            </a:extLst>
          </p:cNvPr>
          <p:cNvSpPr/>
          <p:nvPr/>
        </p:nvSpPr>
        <p:spPr>
          <a:xfrm>
            <a:off x="3554505" y="1125071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setUpModule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88916E-FECB-56FB-94FA-0D3F7AA89858}"/>
              </a:ext>
            </a:extLst>
          </p:cNvPr>
          <p:cNvSpPr/>
          <p:nvPr/>
        </p:nvSpPr>
        <p:spPr>
          <a:xfrm>
            <a:off x="3554504" y="455711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tearDownModule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64C7D2-738D-76E0-F0D2-DE636723076B}"/>
              </a:ext>
            </a:extLst>
          </p:cNvPr>
          <p:cNvSpPr/>
          <p:nvPr/>
        </p:nvSpPr>
        <p:spPr>
          <a:xfrm>
            <a:off x="2268068" y="1672526"/>
            <a:ext cx="4607859" cy="272261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19FEA-EC30-2DF7-9CDD-B11DF3E20F92}"/>
              </a:ext>
            </a:extLst>
          </p:cNvPr>
          <p:cNvSpPr/>
          <p:nvPr/>
        </p:nvSpPr>
        <p:spPr>
          <a:xfrm>
            <a:off x="3554504" y="1769222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setUpClass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268D7B-9AC8-C445-B1E9-21AEA8297735}"/>
              </a:ext>
            </a:extLst>
          </p:cNvPr>
          <p:cNvSpPr/>
          <p:nvPr/>
        </p:nvSpPr>
        <p:spPr>
          <a:xfrm>
            <a:off x="3554504" y="3912358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tearDownClass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46DA75-A2DF-B005-4BCC-8252806579D8}"/>
              </a:ext>
            </a:extLst>
          </p:cNvPr>
          <p:cNvSpPr/>
          <p:nvPr/>
        </p:nvSpPr>
        <p:spPr>
          <a:xfrm>
            <a:off x="2958823" y="2241774"/>
            <a:ext cx="3226348" cy="1573287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A1394-72DE-03FE-1285-ADA333D880E3}"/>
              </a:ext>
            </a:extLst>
          </p:cNvPr>
          <p:cNvSpPr txBox="1"/>
          <p:nvPr/>
        </p:nvSpPr>
        <p:spPr>
          <a:xfrm>
            <a:off x="6476477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DF390-74A1-FA34-3795-ED4CA7BE95EE}"/>
              </a:ext>
            </a:extLst>
          </p:cNvPr>
          <p:cNvSpPr txBox="1"/>
          <p:nvPr/>
        </p:nvSpPr>
        <p:spPr>
          <a:xfrm>
            <a:off x="2559376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AD5B66-F486-886A-5EBA-1CDDB64A8B7A}"/>
              </a:ext>
            </a:extLst>
          </p:cNvPr>
          <p:cNvSpPr/>
          <p:nvPr/>
        </p:nvSpPr>
        <p:spPr>
          <a:xfrm>
            <a:off x="3554502" y="234464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18CDE1-4028-F269-05C8-FEB2E2B42093}"/>
              </a:ext>
            </a:extLst>
          </p:cNvPr>
          <p:cNvSpPr/>
          <p:nvPr/>
        </p:nvSpPr>
        <p:spPr>
          <a:xfrm>
            <a:off x="3554502" y="333306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79B5B5-A863-64CC-3E8B-25553F1AEF7B}"/>
              </a:ext>
            </a:extLst>
          </p:cNvPr>
          <p:cNvSpPr/>
          <p:nvPr/>
        </p:nvSpPr>
        <p:spPr>
          <a:xfrm>
            <a:off x="3554502" y="2843270"/>
            <a:ext cx="2034989" cy="39766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231BC-2954-A52B-3FF2-1FD44FF26770}"/>
              </a:ext>
            </a:extLst>
          </p:cNvPr>
          <p:cNvSpPr txBox="1"/>
          <p:nvPr/>
        </p:nvSpPr>
        <p:spPr>
          <a:xfrm>
            <a:off x="4172547" y="2883260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808E7-CE25-2D05-0676-B5C0DB3DEB22}"/>
              </a:ext>
            </a:extLst>
          </p:cNvPr>
          <p:cNvSpPr txBox="1"/>
          <p:nvPr/>
        </p:nvSpPr>
        <p:spPr>
          <a:xfrm>
            <a:off x="420418" y="1764720"/>
            <a:ext cx="1263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Called once before anything else in the module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CBC1A-C463-0F16-6E67-9D646B9ED96C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683876" y="1317812"/>
            <a:ext cx="1870629" cy="923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245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76B9E-E2D6-8EF2-5061-A2E564EA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sp>
        <p:nvSpPr>
          <p:cNvPr id="5" name="Google Shape;2260;p184">
            <a:extLst>
              <a:ext uri="{FF2B5EF4-FFF2-40B4-BE49-F238E27FC236}">
                <a16:creationId xmlns:a16="http://schemas.microsoft.com/office/drawing/2014/main" id="{FAE7E2DD-9862-1F5B-6B65-F3FAF8E01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2F6FAB-FFF1-B792-41D1-2DCA182A5764}"/>
              </a:ext>
            </a:extLst>
          </p:cNvPr>
          <p:cNvSpPr/>
          <p:nvPr/>
        </p:nvSpPr>
        <p:spPr>
          <a:xfrm>
            <a:off x="3554505" y="1125071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setUpModule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88916E-FECB-56FB-94FA-0D3F7AA89858}"/>
              </a:ext>
            </a:extLst>
          </p:cNvPr>
          <p:cNvSpPr/>
          <p:nvPr/>
        </p:nvSpPr>
        <p:spPr>
          <a:xfrm>
            <a:off x="3554504" y="455711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tearDownModule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64C7D2-738D-76E0-F0D2-DE636723076B}"/>
              </a:ext>
            </a:extLst>
          </p:cNvPr>
          <p:cNvSpPr/>
          <p:nvPr/>
        </p:nvSpPr>
        <p:spPr>
          <a:xfrm>
            <a:off x="2268068" y="1672526"/>
            <a:ext cx="4607859" cy="272261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19FEA-EC30-2DF7-9CDD-B11DF3E20F92}"/>
              </a:ext>
            </a:extLst>
          </p:cNvPr>
          <p:cNvSpPr/>
          <p:nvPr/>
        </p:nvSpPr>
        <p:spPr>
          <a:xfrm>
            <a:off x="3554504" y="1769222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setUpClass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268D7B-9AC8-C445-B1E9-21AEA8297735}"/>
              </a:ext>
            </a:extLst>
          </p:cNvPr>
          <p:cNvSpPr/>
          <p:nvPr/>
        </p:nvSpPr>
        <p:spPr>
          <a:xfrm>
            <a:off x="3554504" y="3912358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tearDownClass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46DA75-A2DF-B005-4BCC-8252806579D8}"/>
              </a:ext>
            </a:extLst>
          </p:cNvPr>
          <p:cNvSpPr/>
          <p:nvPr/>
        </p:nvSpPr>
        <p:spPr>
          <a:xfrm>
            <a:off x="2958823" y="2241774"/>
            <a:ext cx="3226348" cy="1573287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A1394-72DE-03FE-1285-ADA333D880E3}"/>
              </a:ext>
            </a:extLst>
          </p:cNvPr>
          <p:cNvSpPr txBox="1"/>
          <p:nvPr/>
        </p:nvSpPr>
        <p:spPr>
          <a:xfrm>
            <a:off x="6476477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DF390-74A1-FA34-3795-ED4CA7BE95EE}"/>
              </a:ext>
            </a:extLst>
          </p:cNvPr>
          <p:cNvSpPr txBox="1"/>
          <p:nvPr/>
        </p:nvSpPr>
        <p:spPr>
          <a:xfrm>
            <a:off x="2559376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AD5B66-F486-886A-5EBA-1CDDB64A8B7A}"/>
              </a:ext>
            </a:extLst>
          </p:cNvPr>
          <p:cNvSpPr/>
          <p:nvPr/>
        </p:nvSpPr>
        <p:spPr>
          <a:xfrm>
            <a:off x="3554502" y="234464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18CDE1-4028-F269-05C8-FEB2E2B42093}"/>
              </a:ext>
            </a:extLst>
          </p:cNvPr>
          <p:cNvSpPr/>
          <p:nvPr/>
        </p:nvSpPr>
        <p:spPr>
          <a:xfrm>
            <a:off x="3554502" y="333306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79B5B5-A863-64CC-3E8B-25553F1AEF7B}"/>
              </a:ext>
            </a:extLst>
          </p:cNvPr>
          <p:cNvSpPr/>
          <p:nvPr/>
        </p:nvSpPr>
        <p:spPr>
          <a:xfrm>
            <a:off x="3554502" y="2843270"/>
            <a:ext cx="2034989" cy="39766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231BC-2954-A52B-3FF2-1FD44FF26770}"/>
              </a:ext>
            </a:extLst>
          </p:cNvPr>
          <p:cNvSpPr txBox="1"/>
          <p:nvPr/>
        </p:nvSpPr>
        <p:spPr>
          <a:xfrm>
            <a:off x="4172547" y="2883260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808E7-CE25-2D05-0676-B5C0DB3DEB22}"/>
              </a:ext>
            </a:extLst>
          </p:cNvPr>
          <p:cNvSpPr txBox="1"/>
          <p:nvPr/>
        </p:nvSpPr>
        <p:spPr>
          <a:xfrm>
            <a:off x="7603542" y="2228198"/>
            <a:ext cx="1263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Called once before any test executed in the class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CBC1A-C463-0F16-6E67-9D646B9ED96C}"/>
              </a:ext>
            </a:extLst>
          </p:cNvPr>
          <p:cNvCxnSpPr>
            <a:cxnSpLocks/>
            <a:stCxn id="2" idx="1"/>
            <a:endCxn id="9" idx="3"/>
          </p:cNvCxnSpPr>
          <p:nvPr/>
        </p:nvCxnSpPr>
        <p:spPr>
          <a:xfrm flipH="1" flipV="1">
            <a:off x="5589493" y="1961963"/>
            <a:ext cx="2014049" cy="743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129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76B9E-E2D6-8EF2-5061-A2E564EA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sp>
        <p:nvSpPr>
          <p:cNvPr id="5" name="Google Shape;2260;p184">
            <a:extLst>
              <a:ext uri="{FF2B5EF4-FFF2-40B4-BE49-F238E27FC236}">
                <a16:creationId xmlns:a16="http://schemas.microsoft.com/office/drawing/2014/main" id="{FAE7E2DD-9862-1F5B-6B65-F3FAF8E01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2F6FAB-FFF1-B792-41D1-2DCA182A5764}"/>
              </a:ext>
            </a:extLst>
          </p:cNvPr>
          <p:cNvSpPr/>
          <p:nvPr/>
        </p:nvSpPr>
        <p:spPr>
          <a:xfrm>
            <a:off x="3554505" y="1125071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setUpModule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88916E-FECB-56FB-94FA-0D3F7AA89858}"/>
              </a:ext>
            </a:extLst>
          </p:cNvPr>
          <p:cNvSpPr/>
          <p:nvPr/>
        </p:nvSpPr>
        <p:spPr>
          <a:xfrm>
            <a:off x="3554504" y="455711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tearDownModule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64C7D2-738D-76E0-F0D2-DE636723076B}"/>
              </a:ext>
            </a:extLst>
          </p:cNvPr>
          <p:cNvSpPr/>
          <p:nvPr/>
        </p:nvSpPr>
        <p:spPr>
          <a:xfrm>
            <a:off x="2268068" y="1672526"/>
            <a:ext cx="4607859" cy="272261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19FEA-EC30-2DF7-9CDD-B11DF3E20F92}"/>
              </a:ext>
            </a:extLst>
          </p:cNvPr>
          <p:cNvSpPr/>
          <p:nvPr/>
        </p:nvSpPr>
        <p:spPr>
          <a:xfrm>
            <a:off x="3554504" y="1769222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setUpClass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268D7B-9AC8-C445-B1E9-21AEA8297735}"/>
              </a:ext>
            </a:extLst>
          </p:cNvPr>
          <p:cNvSpPr/>
          <p:nvPr/>
        </p:nvSpPr>
        <p:spPr>
          <a:xfrm>
            <a:off x="3554504" y="3912358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tearDownClass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46DA75-A2DF-B005-4BCC-8252806579D8}"/>
              </a:ext>
            </a:extLst>
          </p:cNvPr>
          <p:cNvSpPr/>
          <p:nvPr/>
        </p:nvSpPr>
        <p:spPr>
          <a:xfrm>
            <a:off x="2958823" y="2241774"/>
            <a:ext cx="3226348" cy="1573287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A1394-72DE-03FE-1285-ADA333D880E3}"/>
              </a:ext>
            </a:extLst>
          </p:cNvPr>
          <p:cNvSpPr txBox="1"/>
          <p:nvPr/>
        </p:nvSpPr>
        <p:spPr>
          <a:xfrm>
            <a:off x="6476477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DF390-74A1-FA34-3795-ED4CA7BE95EE}"/>
              </a:ext>
            </a:extLst>
          </p:cNvPr>
          <p:cNvSpPr txBox="1"/>
          <p:nvPr/>
        </p:nvSpPr>
        <p:spPr>
          <a:xfrm>
            <a:off x="2559376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AD5B66-F486-886A-5EBA-1CDDB64A8B7A}"/>
              </a:ext>
            </a:extLst>
          </p:cNvPr>
          <p:cNvSpPr/>
          <p:nvPr/>
        </p:nvSpPr>
        <p:spPr>
          <a:xfrm>
            <a:off x="3554502" y="234464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18CDE1-4028-F269-05C8-FEB2E2B42093}"/>
              </a:ext>
            </a:extLst>
          </p:cNvPr>
          <p:cNvSpPr/>
          <p:nvPr/>
        </p:nvSpPr>
        <p:spPr>
          <a:xfrm>
            <a:off x="3554502" y="333306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79B5B5-A863-64CC-3E8B-25553F1AEF7B}"/>
              </a:ext>
            </a:extLst>
          </p:cNvPr>
          <p:cNvSpPr/>
          <p:nvPr/>
        </p:nvSpPr>
        <p:spPr>
          <a:xfrm>
            <a:off x="3554502" y="2843270"/>
            <a:ext cx="2034989" cy="39766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231BC-2954-A52B-3FF2-1FD44FF26770}"/>
              </a:ext>
            </a:extLst>
          </p:cNvPr>
          <p:cNvSpPr txBox="1"/>
          <p:nvPr/>
        </p:nvSpPr>
        <p:spPr>
          <a:xfrm>
            <a:off x="4172547" y="2883260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808E7-CE25-2D05-0676-B5C0DB3DEB22}"/>
              </a:ext>
            </a:extLst>
          </p:cNvPr>
          <p:cNvSpPr txBox="1"/>
          <p:nvPr/>
        </p:nvSpPr>
        <p:spPr>
          <a:xfrm>
            <a:off x="518535" y="2958251"/>
            <a:ext cx="1263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Called before each test is executed (multiple)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CBC1A-C463-0F16-6E67-9D646B9ED96C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 flipV="1">
            <a:off x="1781993" y="2537381"/>
            <a:ext cx="1772509" cy="897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176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76B9E-E2D6-8EF2-5061-A2E564EA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5" name="Google Shape;2260;p184">
            <a:extLst>
              <a:ext uri="{FF2B5EF4-FFF2-40B4-BE49-F238E27FC236}">
                <a16:creationId xmlns:a16="http://schemas.microsoft.com/office/drawing/2014/main" id="{FAE7E2DD-9862-1F5B-6B65-F3FAF8E01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2F6FAB-FFF1-B792-41D1-2DCA182A5764}"/>
              </a:ext>
            </a:extLst>
          </p:cNvPr>
          <p:cNvSpPr/>
          <p:nvPr/>
        </p:nvSpPr>
        <p:spPr>
          <a:xfrm>
            <a:off x="3554505" y="1125071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setUpModule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88916E-FECB-56FB-94FA-0D3F7AA89858}"/>
              </a:ext>
            </a:extLst>
          </p:cNvPr>
          <p:cNvSpPr/>
          <p:nvPr/>
        </p:nvSpPr>
        <p:spPr>
          <a:xfrm>
            <a:off x="3554504" y="455711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tearDownModule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64C7D2-738D-76E0-F0D2-DE636723076B}"/>
              </a:ext>
            </a:extLst>
          </p:cNvPr>
          <p:cNvSpPr/>
          <p:nvPr/>
        </p:nvSpPr>
        <p:spPr>
          <a:xfrm>
            <a:off x="2268068" y="1672526"/>
            <a:ext cx="4607859" cy="272261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19FEA-EC30-2DF7-9CDD-B11DF3E20F92}"/>
              </a:ext>
            </a:extLst>
          </p:cNvPr>
          <p:cNvSpPr/>
          <p:nvPr/>
        </p:nvSpPr>
        <p:spPr>
          <a:xfrm>
            <a:off x="3554504" y="1769222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setUpClass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268D7B-9AC8-C445-B1E9-21AEA8297735}"/>
              </a:ext>
            </a:extLst>
          </p:cNvPr>
          <p:cNvSpPr/>
          <p:nvPr/>
        </p:nvSpPr>
        <p:spPr>
          <a:xfrm>
            <a:off x="3554504" y="3912358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tearDownClass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46DA75-A2DF-B005-4BCC-8252806579D8}"/>
              </a:ext>
            </a:extLst>
          </p:cNvPr>
          <p:cNvSpPr/>
          <p:nvPr/>
        </p:nvSpPr>
        <p:spPr>
          <a:xfrm>
            <a:off x="2958823" y="2241774"/>
            <a:ext cx="3226348" cy="1573287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A1394-72DE-03FE-1285-ADA333D880E3}"/>
              </a:ext>
            </a:extLst>
          </p:cNvPr>
          <p:cNvSpPr txBox="1"/>
          <p:nvPr/>
        </p:nvSpPr>
        <p:spPr>
          <a:xfrm>
            <a:off x="6476477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DF390-74A1-FA34-3795-ED4CA7BE95EE}"/>
              </a:ext>
            </a:extLst>
          </p:cNvPr>
          <p:cNvSpPr txBox="1"/>
          <p:nvPr/>
        </p:nvSpPr>
        <p:spPr>
          <a:xfrm>
            <a:off x="2559376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AD5B66-F486-886A-5EBA-1CDDB64A8B7A}"/>
              </a:ext>
            </a:extLst>
          </p:cNvPr>
          <p:cNvSpPr/>
          <p:nvPr/>
        </p:nvSpPr>
        <p:spPr>
          <a:xfrm>
            <a:off x="3554502" y="234464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18CDE1-4028-F269-05C8-FEB2E2B42093}"/>
              </a:ext>
            </a:extLst>
          </p:cNvPr>
          <p:cNvSpPr/>
          <p:nvPr/>
        </p:nvSpPr>
        <p:spPr>
          <a:xfrm>
            <a:off x="3554502" y="333306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79B5B5-A863-64CC-3E8B-25553F1AEF7B}"/>
              </a:ext>
            </a:extLst>
          </p:cNvPr>
          <p:cNvSpPr/>
          <p:nvPr/>
        </p:nvSpPr>
        <p:spPr>
          <a:xfrm>
            <a:off x="3554502" y="2843270"/>
            <a:ext cx="2034989" cy="39766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231BC-2954-A52B-3FF2-1FD44FF26770}"/>
              </a:ext>
            </a:extLst>
          </p:cNvPr>
          <p:cNvSpPr txBox="1"/>
          <p:nvPr/>
        </p:nvSpPr>
        <p:spPr>
          <a:xfrm>
            <a:off x="4172547" y="2883260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808E7-CE25-2D05-0676-B5C0DB3DEB22}"/>
              </a:ext>
            </a:extLst>
          </p:cNvPr>
          <p:cNvSpPr txBox="1"/>
          <p:nvPr/>
        </p:nvSpPr>
        <p:spPr>
          <a:xfrm>
            <a:off x="7603542" y="2883260"/>
            <a:ext cx="1263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Called after each test is executed (multiple)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CBC1A-C463-0F16-6E67-9D646B9ED96C}"/>
              </a:ext>
            </a:extLst>
          </p:cNvPr>
          <p:cNvCxnSpPr>
            <a:cxnSpLocks/>
            <a:stCxn id="2" idx="1"/>
            <a:endCxn id="15" idx="3"/>
          </p:cNvCxnSpPr>
          <p:nvPr/>
        </p:nvCxnSpPr>
        <p:spPr>
          <a:xfrm flipH="1">
            <a:off x="5589491" y="3360314"/>
            <a:ext cx="2014051" cy="165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074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76B9E-E2D6-8EF2-5061-A2E564EA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sp>
        <p:nvSpPr>
          <p:cNvPr id="5" name="Google Shape;2260;p184">
            <a:extLst>
              <a:ext uri="{FF2B5EF4-FFF2-40B4-BE49-F238E27FC236}">
                <a16:creationId xmlns:a16="http://schemas.microsoft.com/office/drawing/2014/main" id="{FAE7E2DD-9862-1F5B-6B65-F3FAF8E01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2F6FAB-FFF1-B792-41D1-2DCA182A5764}"/>
              </a:ext>
            </a:extLst>
          </p:cNvPr>
          <p:cNvSpPr/>
          <p:nvPr/>
        </p:nvSpPr>
        <p:spPr>
          <a:xfrm>
            <a:off x="3554505" y="1125071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setUpModule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88916E-FECB-56FB-94FA-0D3F7AA89858}"/>
              </a:ext>
            </a:extLst>
          </p:cNvPr>
          <p:cNvSpPr/>
          <p:nvPr/>
        </p:nvSpPr>
        <p:spPr>
          <a:xfrm>
            <a:off x="3554504" y="455711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tearDownModule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64C7D2-738D-76E0-F0D2-DE636723076B}"/>
              </a:ext>
            </a:extLst>
          </p:cNvPr>
          <p:cNvSpPr/>
          <p:nvPr/>
        </p:nvSpPr>
        <p:spPr>
          <a:xfrm>
            <a:off x="2268068" y="1672526"/>
            <a:ext cx="4607859" cy="272261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19FEA-EC30-2DF7-9CDD-B11DF3E20F92}"/>
              </a:ext>
            </a:extLst>
          </p:cNvPr>
          <p:cNvSpPr/>
          <p:nvPr/>
        </p:nvSpPr>
        <p:spPr>
          <a:xfrm>
            <a:off x="3554504" y="1769222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setUpClass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268D7B-9AC8-C445-B1E9-21AEA8297735}"/>
              </a:ext>
            </a:extLst>
          </p:cNvPr>
          <p:cNvSpPr/>
          <p:nvPr/>
        </p:nvSpPr>
        <p:spPr>
          <a:xfrm>
            <a:off x="3554504" y="3912358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tearDownClass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46DA75-A2DF-B005-4BCC-8252806579D8}"/>
              </a:ext>
            </a:extLst>
          </p:cNvPr>
          <p:cNvSpPr/>
          <p:nvPr/>
        </p:nvSpPr>
        <p:spPr>
          <a:xfrm>
            <a:off x="2958823" y="2241774"/>
            <a:ext cx="3226348" cy="1573287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A1394-72DE-03FE-1285-ADA333D880E3}"/>
              </a:ext>
            </a:extLst>
          </p:cNvPr>
          <p:cNvSpPr txBox="1"/>
          <p:nvPr/>
        </p:nvSpPr>
        <p:spPr>
          <a:xfrm>
            <a:off x="6476477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DF390-74A1-FA34-3795-ED4CA7BE95EE}"/>
              </a:ext>
            </a:extLst>
          </p:cNvPr>
          <p:cNvSpPr txBox="1"/>
          <p:nvPr/>
        </p:nvSpPr>
        <p:spPr>
          <a:xfrm>
            <a:off x="2559376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AD5B66-F486-886A-5EBA-1CDDB64A8B7A}"/>
              </a:ext>
            </a:extLst>
          </p:cNvPr>
          <p:cNvSpPr/>
          <p:nvPr/>
        </p:nvSpPr>
        <p:spPr>
          <a:xfrm>
            <a:off x="3554502" y="234464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18CDE1-4028-F269-05C8-FEB2E2B42093}"/>
              </a:ext>
            </a:extLst>
          </p:cNvPr>
          <p:cNvSpPr/>
          <p:nvPr/>
        </p:nvSpPr>
        <p:spPr>
          <a:xfrm>
            <a:off x="3554502" y="333306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79B5B5-A863-64CC-3E8B-25553F1AEF7B}"/>
              </a:ext>
            </a:extLst>
          </p:cNvPr>
          <p:cNvSpPr/>
          <p:nvPr/>
        </p:nvSpPr>
        <p:spPr>
          <a:xfrm>
            <a:off x="3554502" y="2843270"/>
            <a:ext cx="2034989" cy="39766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231BC-2954-A52B-3FF2-1FD44FF26770}"/>
              </a:ext>
            </a:extLst>
          </p:cNvPr>
          <p:cNvSpPr txBox="1"/>
          <p:nvPr/>
        </p:nvSpPr>
        <p:spPr>
          <a:xfrm>
            <a:off x="4172547" y="2883260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808E7-CE25-2D05-0676-B5C0DB3DEB22}"/>
              </a:ext>
            </a:extLst>
          </p:cNvPr>
          <p:cNvSpPr txBox="1"/>
          <p:nvPr/>
        </p:nvSpPr>
        <p:spPr>
          <a:xfrm>
            <a:off x="605163" y="3603003"/>
            <a:ext cx="12634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Called once after all tests executed (if </a:t>
            </a:r>
            <a:r>
              <a:rPr lang="en-US" dirty="0" err="1"/>
              <a:t>setUpClass</a:t>
            </a:r>
            <a:r>
              <a:rPr lang="en-US" dirty="0"/>
              <a:t> successful)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CBC1A-C463-0F16-6E67-9D646B9ED96C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 flipV="1">
            <a:off x="1868621" y="4105099"/>
            <a:ext cx="1685883" cy="82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827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76B9E-E2D6-8EF2-5061-A2E564EA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sp>
        <p:nvSpPr>
          <p:cNvPr id="5" name="Google Shape;2260;p184">
            <a:extLst>
              <a:ext uri="{FF2B5EF4-FFF2-40B4-BE49-F238E27FC236}">
                <a16:creationId xmlns:a16="http://schemas.microsoft.com/office/drawing/2014/main" id="{FAE7E2DD-9862-1F5B-6B65-F3FAF8E01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2F6FAB-FFF1-B792-41D1-2DCA182A5764}"/>
              </a:ext>
            </a:extLst>
          </p:cNvPr>
          <p:cNvSpPr/>
          <p:nvPr/>
        </p:nvSpPr>
        <p:spPr>
          <a:xfrm>
            <a:off x="3554505" y="1125071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setUpModule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88916E-FECB-56FB-94FA-0D3F7AA89858}"/>
              </a:ext>
            </a:extLst>
          </p:cNvPr>
          <p:cNvSpPr/>
          <p:nvPr/>
        </p:nvSpPr>
        <p:spPr>
          <a:xfrm>
            <a:off x="3554504" y="455711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tearDownModule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64C7D2-738D-76E0-F0D2-DE636723076B}"/>
              </a:ext>
            </a:extLst>
          </p:cNvPr>
          <p:cNvSpPr/>
          <p:nvPr/>
        </p:nvSpPr>
        <p:spPr>
          <a:xfrm>
            <a:off x="2268068" y="1672526"/>
            <a:ext cx="4607859" cy="272261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19FEA-EC30-2DF7-9CDD-B11DF3E20F92}"/>
              </a:ext>
            </a:extLst>
          </p:cNvPr>
          <p:cNvSpPr/>
          <p:nvPr/>
        </p:nvSpPr>
        <p:spPr>
          <a:xfrm>
            <a:off x="3554504" y="1769222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setUpClass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268D7B-9AC8-C445-B1E9-21AEA8297735}"/>
              </a:ext>
            </a:extLst>
          </p:cNvPr>
          <p:cNvSpPr/>
          <p:nvPr/>
        </p:nvSpPr>
        <p:spPr>
          <a:xfrm>
            <a:off x="3554504" y="3912358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tearDownClass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46DA75-A2DF-B005-4BCC-8252806579D8}"/>
              </a:ext>
            </a:extLst>
          </p:cNvPr>
          <p:cNvSpPr/>
          <p:nvPr/>
        </p:nvSpPr>
        <p:spPr>
          <a:xfrm>
            <a:off x="2958823" y="2241774"/>
            <a:ext cx="3226348" cy="1573287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A1394-72DE-03FE-1285-ADA333D880E3}"/>
              </a:ext>
            </a:extLst>
          </p:cNvPr>
          <p:cNvSpPr txBox="1"/>
          <p:nvPr/>
        </p:nvSpPr>
        <p:spPr>
          <a:xfrm>
            <a:off x="6476477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DF390-74A1-FA34-3795-ED4CA7BE95EE}"/>
              </a:ext>
            </a:extLst>
          </p:cNvPr>
          <p:cNvSpPr txBox="1"/>
          <p:nvPr/>
        </p:nvSpPr>
        <p:spPr>
          <a:xfrm>
            <a:off x="2559376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AD5B66-F486-886A-5EBA-1CDDB64A8B7A}"/>
              </a:ext>
            </a:extLst>
          </p:cNvPr>
          <p:cNvSpPr/>
          <p:nvPr/>
        </p:nvSpPr>
        <p:spPr>
          <a:xfrm>
            <a:off x="3554502" y="234464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18CDE1-4028-F269-05C8-FEB2E2B42093}"/>
              </a:ext>
            </a:extLst>
          </p:cNvPr>
          <p:cNvSpPr/>
          <p:nvPr/>
        </p:nvSpPr>
        <p:spPr>
          <a:xfrm>
            <a:off x="3554502" y="333306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79B5B5-A863-64CC-3E8B-25553F1AEF7B}"/>
              </a:ext>
            </a:extLst>
          </p:cNvPr>
          <p:cNvSpPr/>
          <p:nvPr/>
        </p:nvSpPr>
        <p:spPr>
          <a:xfrm>
            <a:off x="3554502" y="2843270"/>
            <a:ext cx="2034989" cy="39766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231BC-2954-A52B-3FF2-1FD44FF26770}"/>
              </a:ext>
            </a:extLst>
          </p:cNvPr>
          <p:cNvSpPr txBox="1"/>
          <p:nvPr/>
        </p:nvSpPr>
        <p:spPr>
          <a:xfrm>
            <a:off x="4172547" y="2883260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808E7-CE25-2D05-0676-B5C0DB3DEB22}"/>
              </a:ext>
            </a:extLst>
          </p:cNvPr>
          <p:cNvSpPr txBox="1"/>
          <p:nvPr/>
        </p:nvSpPr>
        <p:spPr>
          <a:xfrm>
            <a:off x="7293326" y="3813235"/>
            <a:ext cx="12634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Called once after everything else in the module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CBC1A-C463-0F16-6E67-9D646B9ED96C}"/>
              </a:ext>
            </a:extLst>
          </p:cNvPr>
          <p:cNvCxnSpPr>
            <a:cxnSpLocks/>
            <a:stCxn id="2" idx="1"/>
            <a:endCxn id="7" idx="3"/>
          </p:cNvCxnSpPr>
          <p:nvPr/>
        </p:nvCxnSpPr>
        <p:spPr>
          <a:xfrm flipH="1">
            <a:off x="5589493" y="4398011"/>
            <a:ext cx="1703833" cy="351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219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Test Fixtures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Review the documentation on the different types of test fixture methods available with unittest (at 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https://docs.python.org/3/library/unittest.html#organizing-test-code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https://docs.python.org/3/library/unittest.html#setupclass-and-teardownclass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D4D4D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Create a test module and include tests to practice utilization of </a:t>
            </a:r>
            <a:r>
              <a:rPr lang="en-US" sz="1200" dirty="0" err="1">
                <a:solidFill>
                  <a:srgbClr val="D4D4D4"/>
                </a:solidFill>
              </a:rPr>
              <a:t>setUp</a:t>
            </a:r>
            <a:r>
              <a:rPr lang="en-US" sz="1200" dirty="0">
                <a:solidFill>
                  <a:srgbClr val="D4D4D4"/>
                </a:solidFill>
              </a:rPr>
              <a:t>(), </a:t>
            </a:r>
            <a:r>
              <a:rPr lang="en-US" sz="1200" dirty="0" err="1">
                <a:solidFill>
                  <a:srgbClr val="D4D4D4"/>
                </a:solidFill>
              </a:rPr>
              <a:t>tearDown</a:t>
            </a:r>
            <a:r>
              <a:rPr lang="en-US" sz="1200" dirty="0">
                <a:solidFill>
                  <a:srgbClr val="D4D4D4"/>
                </a:solidFill>
              </a:rPr>
              <a:t>(), </a:t>
            </a:r>
            <a:r>
              <a:rPr lang="en-US" sz="1200" dirty="0" err="1">
                <a:solidFill>
                  <a:srgbClr val="D4D4D4"/>
                </a:solidFill>
              </a:rPr>
              <a:t>setUpClass</a:t>
            </a:r>
            <a:r>
              <a:rPr lang="en-US" sz="1200" dirty="0">
                <a:solidFill>
                  <a:srgbClr val="D4D4D4"/>
                </a:solidFill>
              </a:rPr>
              <a:t>(), and </a:t>
            </a:r>
            <a:r>
              <a:rPr lang="en-US" sz="1200" dirty="0" err="1">
                <a:solidFill>
                  <a:srgbClr val="D4D4D4"/>
                </a:solidFill>
              </a:rPr>
              <a:t>tearDownClass</a:t>
            </a:r>
            <a:r>
              <a:rPr lang="en-US" sz="1200" dirty="0">
                <a:solidFill>
                  <a:srgbClr val="D4D4D4"/>
                </a:solidFill>
              </a:rPr>
              <a:t>(). You can use simple print statements to experiment with the different test fixture methods and their timings.</a:t>
            </a:r>
          </a:p>
        </p:txBody>
      </p:sp>
    </p:spTree>
    <p:extLst>
      <p:ext uri="{BB962C8B-B14F-4D97-AF65-F5344CB8AC3E}">
        <p14:creationId xmlns:p14="http://schemas.microsoft.com/office/powerpoint/2010/main" val="359892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8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Objectives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9" name="Google Shape;329;p8"/>
          <p:cNvSpPr txBox="1"/>
          <p:nvPr/>
        </p:nvSpPr>
        <p:spPr>
          <a:xfrm>
            <a:off x="613700" y="1794150"/>
            <a:ext cx="8128366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Write automated unit tests in Python, measure code coverage as part of a TDD-strategy, and troubleshoot issues encountered when building Python apps</a:t>
            </a:r>
            <a:endParaRPr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Use Docker to containerize workloads, enabling consistent delivery of high-quality software regardless of deployment target</a:t>
            </a: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dirty="0">
                <a:solidFill>
                  <a:srgbClr val="404040"/>
                </a:solidFill>
              </a:rPr>
              <a:t>Contribute to team productivity by effectively reviewing and providing feedback on code changes</a:t>
            </a:r>
            <a:endParaRPr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8"/>
          <p:cNvSpPr txBox="1"/>
          <p:nvPr/>
        </p:nvSpPr>
        <p:spPr>
          <a:xfrm>
            <a:off x="613700" y="1289500"/>
            <a:ext cx="78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F05A28"/>
                </a:solidFill>
                <a:latin typeface="Arial"/>
                <a:ea typeface="Arial"/>
                <a:cs typeface="Arial"/>
                <a:sym typeface="Arial"/>
              </a:rPr>
              <a:t>At the end of this course, you will be able to:</a:t>
            </a:r>
            <a:endParaRPr sz="1800" b="1" i="0" u="none" strike="noStrike" cap="none" dirty="0">
              <a:solidFill>
                <a:srgbClr val="F05A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8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Managing Test Execution</a:t>
            </a:r>
            <a:endParaRPr dirty="0"/>
          </a:p>
        </p:txBody>
      </p:sp>
      <p:sp>
        <p:nvSpPr>
          <p:cNvPr id="2240" name="Google Shape;2240;p181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Options</a:t>
            </a: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41" name="Google Shape;2241;p1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95C4829-C595-548E-CE82-6C38B79A3C11}"/>
              </a:ext>
            </a:extLst>
          </p:cNvPr>
          <p:cNvSpPr/>
          <p:nvPr/>
        </p:nvSpPr>
        <p:spPr>
          <a:xfrm>
            <a:off x="1299410" y="1934679"/>
            <a:ext cx="2290813" cy="1010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 an executable module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56C191-71D6-3094-974D-A8232D6A16D4}"/>
              </a:ext>
            </a:extLst>
          </p:cNvPr>
          <p:cNvSpPr/>
          <p:nvPr/>
        </p:nvSpPr>
        <p:spPr>
          <a:xfrm>
            <a:off x="5157536" y="1934679"/>
            <a:ext cx="2290813" cy="1010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Using unittest to execute entire module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BA9249-A03C-CB53-51D7-0245BC594324}"/>
              </a:ext>
            </a:extLst>
          </p:cNvPr>
          <p:cNvSpPr/>
          <p:nvPr/>
        </p:nvSpPr>
        <p:spPr>
          <a:xfrm>
            <a:off x="1299410" y="3418573"/>
            <a:ext cx="2290813" cy="1010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Using unittest to execute single test class (or individual test cases)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0C52CE-EDC6-7D0F-91C9-1EFE78CA19CB}"/>
              </a:ext>
            </a:extLst>
          </p:cNvPr>
          <p:cNvSpPr/>
          <p:nvPr/>
        </p:nvSpPr>
        <p:spPr>
          <a:xfrm>
            <a:off x="5157535" y="3418573"/>
            <a:ext cx="2290813" cy="1010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Create a test package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8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Managing Test Execution</a:t>
            </a:r>
            <a:endParaRPr dirty="0"/>
          </a:p>
        </p:txBody>
      </p:sp>
      <p:sp>
        <p:nvSpPr>
          <p:cNvPr id="2240" name="Google Shape;2240;p181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As an executable module</a:t>
            </a: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41" name="Google Shape;2241;p1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177FE-BB0D-0C5B-23AC-2C1A20F9CC93}"/>
              </a:ext>
            </a:extLst>
          </p:cNvPr>
          <p:cNvSpPr txBox="1"/>
          <p:nvPr/>
        </p:nvSpPr>
        <p:spPr>
          <a:xfrm>
            <a:off x="1963554" y="1848051"/>
            <a:ext cx="512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following to your test module: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589A6-F206-E8AC-E213-8E57DC00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078" y="2193299"/>
            <a:ext cx="2911843" cy="756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08F731-3C0C-EDCB-52B6-3E5728CFFE44}"/>
              </a:ext>
            </a:extLst>
          </p:cNvPr>
          <p:cNvSpPr txBox="1"/>
          <p:nvPr/>
        </p:nvSpPr>
        <p:spPr>
          <a:xfrm>
            <a:off x="1174282" y="3270132"/>
            <a:ext cx="642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execute all tests in module using `python -m &lt;</a:t>
            </a:r>
            <a:r>
              <a:rPr lang="en-US" dirty="0" err="1"/>
              <a:t>test_module_name</a:t>
            </a:r>
            <a:r>
              <a:rPr lang="en-US" dirty="0"/>
              <a:t>&gt;` or `python &lt;</a:t>
            </a:r>
            <a:r>
              <a:rPr lang="en-US" dirty="0" err="1"/>
              <a:t>test_module_name</a:t>
            </a:r>
            <a:r>
              <a:rPr lang="en-US" dirty="0"/>
              <a:t>&gt;.</a:t>
            </a:r>
            <a:r>
              <a:rPr lang="en-US" dirty="0" err="1"/>
              <a:t>py</a:t>
            </a:r>
            <a:r>
              <a:rPr lang="en-US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2896753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8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Managing Test Execution</a:t>
            </a:r>
            <a:endParaRPr dirty="0"/>
          </a:p>
        </p:txBody>
      </p:sp>
      <p:sp>
        <p:nvSpPr>
          <p:cNvPr id="2240" name="Google Shape;2240;p181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Using unittest to execute entire module</a:t>
            </a: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41" name="Google Shape;2241;p1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177FE-BB0D-0C5B-23AC-2C1A20F9CC93}"/>
              </a:ext>
            </a:extLst>
          </p:cNvPr>
          <p:cNvSpPr txBox="1"/>
          <p:nvPr/>
        </p:nvSpPr>
        <p:spPr>
          <a:xfrm>
            <a:off x="1963554" y="1848051"/>
            <a:ext cx="512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not require: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589A6-F206-E8AC-E213-8E57DC00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078" y="2193299"/>
            <a:ext cx="2911843" cy="756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08F731-3C0C-EDCB-52B6-3E5728CFFE44}"/>
              </a:ext>
            </a:extLst>
          </p:cNvPr>
          <p:cNvSpPr txBox="1"/>
          <p:nvPr/>
        </p:nvSpPr>
        <p:spPr>
          <a:xfrm>
            <a:off x="1174282" y="3270132"/>
            <a:ext cx="642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execute all tests in module using `python -m unittest &lt;</a:t>
            </a:r>
            <a:r>
              <a:rPr lang="en-US" dirty="0" err="1"/>
              <a:t>test_module_name</a:t>
            </a:r>
            <a:r>
              <a:rPr lang="en-US" dirty="0"/>
              <a:t>&gt;` or `python -m unittest &lt;</a:t>
            </a:r>
            <a:r>
              <a:rPr lang="en-US" dirty="0" err="1"/>
              <a:t>test_module_name</a:t>
            </a:r>
            <a:r>
              <a:rPr lang="en-US" dirty="0"/>
              <a:t>&gt;.</a:t>
            </a:r>
            <a:r>
              <a:rPr lang="en-US" dirty="0" err="1"/>
              <a:t>py</a:t>
            </a:r>
            <a:r>
              <a:rPr lang="en-US" dirty="0"/>
              <a:t>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E1A62-2E76-3E19-7712-D1E5486DD48A}"/>
              </a:ext>
            </a:extLst>
          </p:cNvPr>
          <p:cNvSpPr txBox="1"/>
          <p:nvPr/>
        </p:nvSpPr>
        <p:spPr>
          <a:xfrm>
            <a:off x="3797166" y="1808357"/>
            <a:ext cx="145341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88178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8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Managing Test Execution</a:t>
            </a:r>
            <a:endParaRPr dirty="0"/>
          </a:p>
        </p:txBody>
      </p:sp>
      <p:sp>
        <p:nvSpPr>
          <p:cNvPr id="2240" name="Google Shape;2240;p181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Using unittest to execute single test class (or individual test cases) </a:t>
            </a: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41" name="Google Shape;2241;p1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177FE-BB0D-0C5B-23AC-2C1A20F9CC93}"/>
              </a:ext>
            </a:extLst>
          </p:cNvPr>
          <p:cNvSpPr txBox="1"/>
          <p:nvPr/>
        </p:nvSpPr>
        <p:spPr>
          <a:xfrm>
            <a:off x="1963554" y="1848051"/>
            <a:ext cx="512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not require: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589A6-F206-E8AC-E213-8E57DC00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078" y="2193299"/>
            <a:ext cx="2911843" cy="756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08F731-3C0C-EDCB-52B6-3E5728CFFE44}"/>
              </a:ext>
            </a:extLst>
          </p:cNvPr>
          <p:cNvSpPr txBox="1"/>
          <p:nvPr/>
        </p:nvSpPr>
        <p:spPr>
          <a:xfrm>
            <a:off x="1193440" y="3272540"/>
            <a:ext cx="7093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execute a specific test class using `python -m unittest &lt;</a:t>
            </a:r>
            <a:r>
              <a:rPr lang="en-US" dirty="0" err="1"/>
              <a:t>test_module_name</a:t>
            </a:r>
            <a:r>
              <a:rPr lang="en-US" dirty="0"/>
              <a:t>&gt;.&lt;</a:t>
            </a:r>
            <a:r>
              <a:rPr lang="en-US" dirty="0" err="1"/>
              <a:t>test_class_name</a:t>
            </a:r>
            <a:r>
              <a:rPr lang="en-US" dirty="0"/>
              <a:t>&gt;`. Can execute a specific test case using `python -m unittest &lt;</a:t>
            </a:r>
            <a:r>
              <a:rPr lang="en-US" dirty="0" err="1"/>
              <a:t>test_module_name</a:t>
            </a:r>
            <a:r>
              <a:rPr lang="en-US" dirty="0"/>
              <a:t>&gt;.&lt;</a:t>
            </a:r>
            <a:r>
              <a:rPr lang="en-US" dirty="0" err="1"/>
              <a:t>test_class_name</a:t>
            </a:r>
            <a:r>
              <a:rPr lang="en-US" dirty="0"/>
              <a:t>&gt;.&lt;</a:t>
            </a:r>
            <a:r>
              <a:rPr lang="en-US" dirty="0" err="1"/>
              <a:t>test_case_name</a:t>
            </a:r>
            <a:r>
              <a:rPr lang="en-US" dirty="0"/>
              <a:t>&gt;`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E1A62-2E76-3E19-7712-D1E5486DD48A}"/>
              </a:ext>
            </a:extLst>
          </p:cNvPr>
          <p:cNvSpPr txBox="1"/>
          <p:nvPr/>
        </p:nvSpPr>
        <p:spPr>
          <a:xfrm>
            <a:off x="3797166" y="1808357"/>
            <a:ext cx="145341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99882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8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Managing Test Execution</a:t>
            </a:r>
            <a:endParaRPr dirty="0"/>
          </a:p>
        </p:txBody>
      </p:sp>
      <p:sp>
        <p:nvSpPr>
          <p:cNvPr id="2240" name="Google Shape;2240;p181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Create a test package </a:t>
            </a: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41" name="Google Shape;2241;p1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177FE-BB0D-0C5B-23AC-2C1A20F9CC93}"/>
              </a:ext>
            </a:extLst>
          </p:cNvPr>
          <p:cNvSpPr txBox="1"/>
          <p:nvPr/>
        </p:nvSpPr>
        <p:spPr>
          <a:xfrm>
            <a:off x="1963554" y="1848051"/>
            <a:ext cx="512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not require: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589A6-F206-E8AC-E213-8E57DC00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078" y="2193299"/>
            <a:ext cx="2911843" cy="756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08F731-3C0C-EDCB-52B6-3E5728CFFE44}"/>
              </a:ext>
            </a:extLst>
          </p:cNvPr>
          <p:cNvSpPr txBox="1"/>
          <p:nvPr/>
        </p:nvSpPr>
        <p:spPr>
          <a:xfrm>
            <a:off x="1193440" y="4263939"/>
            <a:ext cx="709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root folder containing package, can execute using variants of `python -m unittest &lt;</a:t>
            </a:r>
            <a:r>
              <a:rPr lang="en-US" dirty="0" err="1"/>
              <a:t>package_name</a:t>
            </a:r>
            <a:r>
              <a:rPr lang="en-US" dirty="0"/>
              <a:t>&gt;.&lt;</a:t>
            </a:r>
            <a:r>
              <a:rPr lang="en-US" dirty="0" err="1"/>
              <a:t>test_module_name</a:t>
            </a:r>
            <a:r>
              <a:rPr lang="en-US" dirty="0"/>
              <a:t>&gt;[.&lt;</a:t>
            </a:r>
            <a:r>
              <a:rPr lang="en-US" dirty="0" err="1"/>
              <a:t>test_class_name</a:t>
            </a:r>
            <a:r>
              <a:rPr lang="en-US" dirty="0"/>
              <a:t>&gt;.&lt;</a:t>
            </a:r>
            <a:r>
              <a:rPr lang="en-US" dirty="0" err="1"/>
              <a:t>test_case_name</a:t>
            </a:r>
            <a:r>
              <a:rPr lang="en-US" dirty="0"/>
              <a:t>&gt;]`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E1A62-2E76-3E19-7712-D1E5486DD48A}"/>
              </a:ext>
            </a:extLst>
          </p:cNvPr>
          <p:cNvSpPr txBox="1"/>
          <p:nvPr/>
        </p:nvSpPr>
        <p:spPr>
          <a:xfrm>
            <a:off x="3797166" y="1808357"/>
            <a:ext cx="145341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2295E-7128-FEDA-E212-C5919D867AE4}"/>
              </a:ext>
            </a:extLst>
          </p:cNvPr>
          <p:cNvSpPr txBox="1"/>
          <p:nvPr/>
        </p:nvSpPr>
        <p:spPr>
          <a:xfrm>
            <a:off x="1193440" y="3055995"/>
            <a:ext cx="656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Capture test modules under a folder and add a `__init__.py` package initializer with simple contents: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07C078-9DE8-BB85-B747-BDF27EACA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246" y="3579215"/>
            <a:ext cx="5321254" cy="3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93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84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Discovery</a:t>
            </a:r>
            <a:endParaRPr dirty="0"/>
          </a:p>
        </p:txBody>
      </p:sp>
      <p:sp>
        <p:nvSpPr>
          <p:cNvPr id="2261" name="Google Shape;2261;p184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800" i="1" dirty="0">
              <a:solidFill>
                <a:srgbClr val="202020"/>
              </a:solidFill>
            </a:endParaRPr>
          </a:p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unittest also supports a “discovery” mode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Quickly execute all tests in the project directory and its subdirectories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Available using `python -m unittest discover` or simply `python -m unittest`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All test files must be modules or packages importable from top-level directory</a:t>
            </a: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By default, starts from current directory</a:t>
            </a: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By default, searches for test*.py pattern in filenames to identify tests to be executed</a:t>
            </a:r>
            <a:endParaRPr dirty="0"/>
          </a:p>
        </p:txBody>
      </p:sp>
      <p:sp>
        <p:nvSpPr>
          <p:cNvPr id="2262" name="Google Shape;2262;p1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pic>
        <p:nvPicPr>
          <p:cNvPr id="3" name="Graphic 2" descr="Astronaut female with solid fill">
            <a:extLst>
              <a:ext uri="{FF2B5EF4-FFF2-40B4-BE49-F238E27FC236}">
                <a16:creationId xmlns:a16="http://schemas.microsoft.com/office/drawing/2014/main" id="{04960439-9596-C6C1-91AC-0FC9E31E3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384" y="341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7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1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87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Skipping Tests</a:t>
            </a:r>
            <a:endParaRPr dirty="0"/>
          </a:p>
        </p:txBody>
      </p:sp>
      <p:sp>
        <p:nvSpPr>
          <p:cNvPr id="2282" name="Google Shape;2282;p187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800" i="1" dirty="0">
              <a:solidFill>
                <a:srgbClr val="202020"/>
              </a:solidFill>
            </a:endParaRPr>
          </a:p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While permanently skipping tests can be a “smell”, unittest offers options for temporarily skipping: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@unittest.skip() decorator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@unittest.skipIf() decorator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@unittest.skipUnless() decorator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202020"/>
                </a:solidFill>
              </a:rPr>
              <a:t>self.skipTest</a:t>
            </a:r>
            <a:r>
              <a:rPr lang="en-US" sz="1800" dirty="0">
                <a:solidFill>
                  <a:srgbClr val="202020"/>
                </a:solidFill>
              </a:rPr>
              <a:t> method – call within test to initiate a skip</a:t>
            </a:r>
            <a:endParaRPr dirty="0"/>
          </a:p>
        </p:txBody>
      </p:sp>
      <p:sp>
        <p:nvSpPr>
          <p:cNvPr id="2283" name="Google Shape;2283;p1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3" name="Graphic 2" descr="Skipping Rope with solid fill">
            <a:extLst>
              <a:ext uri="{FF2B5EF4-FFF2-40B4-BE49-F238E27FC236}">
                <a16:creationId xmlns:a16="http://schemas.microsoft.com/office/drawing/2014/main" id="{C292070E-4D5D-B400-04C3-F73328FE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384" y="3417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2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– Managing Test Execution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Create a test package containing multiple test modules with tests for simple expressions/asserts. Experiment with the various ways you can execute different combinations of tests.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D4D4D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Review the documentation on the different types of basic skip options available with unittest (at 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https://docs.python.org/3/library/unittest.html#skipping-tests-and-expected-failures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r>
              <a:rPr lang="en-US" sz="1200" dirty="0">
                <a:solidFill>
                  <a:srgbClr val="D4D4D4"/>
                </a:solidFill>
              </a:rPr>
              <a:t>Create a test module and include tests to practice utilization of each of the basic types (skip, </a:t>
            </a:r>
            <a:r>
              <a:rPr lang="en-US" sz="1200" dirty="0" err="1">
                <a:solidFill>
                  <a:srgbClr val="D4D4D4"/>
                </a:solidFill>
              </a:rPr>
              <a:t>skipIf</a:t>
            </a:r>
            <a:r>
              <a:rPr lang="en-US" sz="1200" dirty="0">
                <a:solidFill>
                  <a:srgbClr val="D4D4D4"/>
                </a:solidFill>
              </a:rPr>
              <a:t>, </a:t>
            </a:r>
            <a:r>
              <a:rPr lang="en-US" sz="1200" dirty="0" err="1">
                <a:solidFill>
                  <a:srgbClr val="D4D4D4"/>
                </a:solidFill>
              </a:rPr>
              <a:t>skipUnless</a:t>
            </a:r>
            <a:r>
              <a:rPr lang="en-US" sz="1200" dirty="0">
                <a:solidFill>
                  <a:srgbClr val="D4D4D4"/>
                </a:solidFill>
              </a:rPr>
              <a:t>, and </a:t>
            </a:r>
            <a:r>
              <a:rPr lang="en-US" sz="1200" dirty="0" err="1">
                <a:solidFill>
                  <a:srgbClr val="D4D4D4"/>
                </a:solidFill>
              </a:rPr>
              <a:t>self.skipTest</a:t>
            </a:r>
            <a:r>
              <a:rPr lang="en-US" sz="1200" dirty="0">
                <a:solidFill>
                  <a:srgbClr val="D4D4D4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05949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84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Managing Test Failures</a:t>
            </a:r>
            <a:endParaRPr dirty="0"/>
          </a:p>
        </p:txBody>
      </p:sp>
      <p:sp>
        <p:nvSpPr>
          <p:cNvPr id="2261" name="Google Shape;2261;p184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800" i="1" dirty="0">
              <a:solidFill>
                <a:srgbClr val="202020"/>
              </a:solidFill>
            </a:endParaRPr>
          </a:p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Sometimes, our tests fail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Any Exception raised in a test case causes that test case to fail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The assert methods raise exceptions if the expected result does not occur (i.e., </a:t>
            </a:r>
            <a:r>
              <a:rPr lang="en-US" sz="1800" dirty="0" err="1">
                <a:solidFill>
                  <a:srgbClr val="202020"/>
                </a:solidFill>
              </a:rPr>
              <a:t>assertEqual</a:t>
            </a:r>
            <a:r>
              <a:rPr lang="en-US" sz="1800" dirty="0">
                <a:solidFill>
                  <a:srgbClr val="202020"/>
                </a:solidFill>
              </a:rPr>
              <a:t> determines not equal)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For certain edge or exception cases, we may expect an Exception to be raised</a:t>
            </a: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In those cases, an Exception is success – tests that our code correctly handles bogus data</a:t>
            </a: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202020"/>
                </a:solidFill>
              </a:rPr>
              <a:t>assertRaises</a:t>
            </a:r>
            <a:r>
              <a:rPr lang="en-US" sz="1800" dirty="0">
                <a:solidFill>
                  <a:srgbClr val="202020"/>
                </a:solidFill>
              </a:rPr>
              <a:t> is provided by the unittest framework for this purpose</a:t>
            </a:r>
            <a:endParaRPr dirty="0"/>
          </a:p>
        </p:txBody>
      </p:sp>
      <p:sp>
        <p:nvSpPr>
          <p:cNvPr id="2262" name="Google Shape;2262;p1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pic>
        <p:nvPicPr>
          <p:cNvPr id="4" name="Graphic 3" descr="Clipboard Partially Crossed with solid fill">
            <a:extLst>
              <a:ext uri="{FF2B5EF4-FFF2-40B4-BE49-F238E27FC236}">
                <a16:creationId xmlns:a16="http://schemas.microsoft.com/office/drawing/2014/main" id="{E79FE6A3-B719-0E77-EEB7-9DC992629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0150" y="341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5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1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– Testing Classes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Build a set of Python classes and unit tests as described in the lab detail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https://github.com/KernelGamut32/capital_group_edge_la_public/tree/main/labs/week02/unittest-python-movie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996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Agenda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7" name="Google Shape;337;p9"/>
          <p:cNvSpPr txBox="1"/>
          <p:nvPr/>
        </p:nvSpPr>
        <p:spPr>
          <a:xfrm>
            <a:off x="613700" y="1471300"/>
            <a:ext cx="70866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1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Day One</a:t>
            </a:r>
            <a:endParaRPr dirty="0"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Python Refresh, Part 1</a:t>
            </a:r>
            <a:endParaRPr dirty="0"/>
          </a:p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1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Day Two</a:t>
            </a:r>
            <a:endParaRPr dirty="0"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Python Refresh, Part 2</a:t>
            </a: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Unit Testing/Debugging in Python, Part 1</a:t>
            </a:r>
            <a:endParaRPr lang="en-US" sz="1500" dirty="0">
              <a:solidFill>
                <a:srgbClr val="404040"/>
              </a:solidFill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endParaRPr lang="en-US" sz="1500" dirty="0">
              <a:solidFill>
                <a:srgbClr val="404040"/>
              </a:solidFill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1" dirty="0">
                <a:solidFill>
                  <a:srgbClr val="404040"/>
                </a:solidFill>
              </a:rPr>
              <a:t>Day Three</a:t>
            </a: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dirty="0">
                <a:solidFill>
                  <a:srgbClr val="404040"/>
                </a:solidFill>
              </a:rPr>
              <a:t>Unit Testing/Debugging in Python, Part 2</a:t>
            </a:r>
          </a:p>
        </p:txBody>
      </p:sp>
      <p:sp>
        <p:nvSpPr>
          <p:cNvPr id="338" name="Google Shape;338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– Testing Classes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Build a set of Python classes and unit tests as described in the lab detail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https://github.com/KernelGamut32/capital_group_edge_la_public/tree/main/labs/week02/unittest-python-wordcount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0581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8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2289" name="Google Shape;2289;p188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Mocking – Testing Components in Isolation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189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Mocking / Test Doubles</a:t>
            </a:r>
            <a:endParaRPr/>
          </a:p>
        </p:txBody>
      </p:sp>
      <p:sp>
        <p:nvSpPr>
          <p:cNvPr id="2295" name="Google Shape;2295;p189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sz="1800" dirty="0">
                <a:solidFill>
                  <a:srgbClr val="202020"/>
                </a:solidFill>
              </a:rPr>
              <a:t>We use mocking/test doubles: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Arial"/>
              <a:buChar char="●"/>
            </a:pPr>
            <a:r>
              <a:rPr lang="en-US" sz="1350" dirty="0">
                <a:solidFill>
                  <a:srgbClr val="202020"/>
                </a:solidFill>
              </a:rPr>
              <a:t>To help isolate our testing to focused areas of code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Arial"/>
              <a:buChar char="●"/>
            </a:pPr>
            <a:r>
              <a:rPr lang="en-US" sz="1350" dirty="0">
                <a:solidFill>
                  <a:srgbClr val="202020"/>
                </a:solidFill>
              </a:rPr>
              <a:t>To manage dependencies and help control testing against them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Arial"/>
              <a:buChar char="●"/>
            </a:pPr>
            <a:r>
              <a:rPr lang="en-US" sz="1350" dirty="0">
                <a:solidFill>
                  <a:srgbClr val="202020"/>
                </a:solidFill>
              </a:rPr>
              <a:t>To force special cases that exercise specific code flows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Arial"/>
              <a:buChar char="●"/>
            </a:pPr>
            <a:r>
              <a:rPr lang="en-US" sz="1350" dirty="0">
                <a:solidFill>
                  <a:srgbClr val="202020"/>
                </a:solidFill>
              </a:rPr>
              <a:t>To bring stability and consistency to our tests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Arial"/>
              <a:buChar char="●"/>
            </a:pPr>
            <a:r>
              <a:rPr lang="en-US" sz="1350" dirty="0">
                <a:solidFill>
                  <a:srgbClr val="202020"/>
                </a:solidFill>
              </a:rPr>
              <a:t>Helps make the “unit” in unit testing possible</a:t>
            </a:r>
            <a:endParaRPr dirty="0"/>
          </a:p>
        </p:txBody>
      </p:sp>
      <p:sp>
        <p:nvSpPr>
          <p:cNvPr id="2296" name="Google Shape;2296;p18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3" name="Graphic 2" descr="3d Glasses with solid fill">
            <a:extLst>
              <a:ext uri="{FF2B5EF4-FFF2-40B4-BE49-F238E27FC236}">
                <a16:creationId xmlns:a16="http://schemas.microsoft.com/office/drawing/2014/main" id="{508889ED-D0E4-27B4-C95C-4878A0B39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0150" y="3417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5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190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Mocking / Test Doubles</a:t>
            </a:r>
            <a:endParaRPr/>
          </a:p>
        </p:txBody>
      </p:sp>
      <p:sp>
        <p:nvSpPr>
          <p:cNvPr id="2302" name="Google Shape;2302;p19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grpSp>
        <p:nvGrpSpPr>
          <p:cNvPr id="2303" name="Google Shape;2303;p190"/>
          <p:cNvGrpSpPr/>
          <p:nvPr/>
        </p:nvGrpSpPr>
        <p:grpSpPr>
          <a:xfrm>
            <a:off x="4225771" y="1101828"/>
            <a:ext cx="3327141" cy="3574569"/>
            <a:chOff x="2135514" y="1120227"/>
            <a:chExt cx="4989873" cy="5115660"/>
          </a:xfrm>
        </p:grpSpPr>
        <p:sp>
          <p:nvSpPr>
            <p:cNvPr id="2304" name="Google Shape;2304;p190"/>
            <p:cNvSpPr/>
            <p:nvPr/>
          </p:nvSpPr>
          <p:spPr>
            <a:xfrm>
              <a:off x="2135517" y="1120227"/>
              <a:ext cx="2144313" cy="914400"/>
            </a:xfrm>
            <a:prstGeom prst="roundRect">
              <a:avLst>
                <a:gd name="adj" fmla="val 16667"/>
              </a:avLst>
            </a:prstGeom>
            <a:solidFill>
              <a:srgbClr val="F9BBA7"/>
            </a:solidFill>
            <a:ln w="25400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Dummies</a:t>
              </a:r>
              <a:endParaRPr/>
            </a:p>
          </p:txBody>
        </p:sp>
        <p:sp>
          <p:nvSpPr>
            <p:cNvPr id="2305" name="Google Shape;2305;p190"/>
            <p:cNvSpPr/>
            <p:nvPr/>
          </p:nvSpPr>
          <p:spPr>
            <a:xfrm>
              <a:off x="2135516" y="2520647"/>
              <a:ext cx="2144313" cy="914400"/>
            </a:xfrm>
            <a:prstGeom prst="roundRect">
              <a:avLst>
                <a:gd name="adj" fmla="val 16667"/>
              </a:avLst>
            </a:prstGeom>
            <a:solidFill>
              <a:srgbClr val="F9BBA7"/>
            </a:solidFill>
            <a:ln w="25400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Stubs</a:t>
              </a:r>
              <a:endParaRPr/>
            </a:p>
          </p:txBody>
        </p:sp>
        <p:sp>
          <p:nvSpPr>
            <p:cNvPr id="2306" name="Google Shape;2306;p190"/>
            <p:cNvSpPr/>
            <p:nvPr/>
          </p:nvSpPr>
          <p:spPr>
            <a:xfrm>
              <a:off x="2135514" y="3921067"/>
              <a:ext cx="2144313" cy="914400"/>
            </a:xfrm>
            <a:prstGeom prst="roundRect">
              <a:avLst>
                <a:gd name="adj" fmla="val 16667"/>
              </a:avLst>
            </a:prstGeom>
            <a:solidFill>
              <a:srgbClr val="F9BBA7"/>
            </a:solidFill>
            <a:ln w="25400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Spies</a:t>
              </a:r>
              <a:endParaRPr/>
            </a:p>
          </p:txBody>
        </p:sp>
        <p:sp>
          <p:nvSpPr>
            <p:cNvPr id="2307" name="Google Shape;2307;p190"/>
            <p:cNvSpPr/>
            <p:nvPr/>
          </p:nvSpPr>
          <p:spPr>
            <a:xfrm>
              <a:off x="2135517" y="5321487"/>
              <a:ext cx="2144313" cy="914400"/>
            </a:xfrm>
            <a:prstGeom prst="roundRect">
              <a:avLst>
                <a:gd name="adj" fmla="val 16667"/>
              </a:avLst>
            </a:prstGeom>
            <a:solidFill>
              <a:srgbClr val="F9BBA7"/>
            </a:solidFill>
            <a:ln w="25400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Mocks</a:t>
              </a:r>
              <a:endParaRPr/>
            </a:p>
          </p:txBody>
        </p:sp>
        <p:sp>
          <p:nvSpPr>
            <p:cNvPr id="2308" name="Google Shape;2308;p190"/>
            <p:cNvSpPr/>
            <p:nvPr/>
          </p:nvSpPr>
          <p:spPr>
            <a:xfrm>
              <a:off x="4981074" y="1120227"/>
              <a:ext cx="2144313" cy="5115660"/>
            </a:xfrm>
            <a:prstGeom prst="roundRect">
              <a:avLst>
                <a:gd name="adj" fmla="val 16667"/>
              </a:avLst>
            </a:prstGeom>
            <a:solidFill>
              <a:srgbClr val="F9BBA7"/>
            </a:solidFill>
            <a:ln w="25400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Fakes</a:t>
              </a:r>
              <a:endParaRPr/>
            </a:p>
          </p:txBody>
        </p:sp>
        <p:cxnSp>
          <p:nvCxnSpPr>
            <p:cNvPr id="2309" name="Google Shape;2309;p190"/>
            <p:cNvCxnSpPr>
              <a:stCxn id="2304" idx="2"/>
              <a:endCxn id="2305" idx="0"/>
            </p:cNvCxnSpPr>
            <p:nvPr/>
          </p:nvCxnSpPr>
          <p:spPr>
            <a:xfrm>
              <a:off x="3207674" y="2034627"/>
              <a:ext cx="0" cy="486000"/>
            </a:xfrm>
            <a:prstGeom prst="straightConnector1">
              <a:avLst/>
            </a:prstGeom>
            <a:noFill/>
            <a:ln w="9525" cap="flat" cmpd="sng">
              <a:solidFill>
                <a:srgbClr val="3E3E3E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2310" name="Google Shape;2310;p190"/>
            <p:cNvCxnSpPr>
              <a:stCxn id="2305" idx="2"/>
              <a:endCxn id="2306" idx="0"/>
            </p:cNvCxnSpPr>
            <p:nvPr/>
          </p:nvCxnSpPr>
          <p:spPr>
            <a:xfrm>
              <a:off x="3207673" y="3435047"/>
              <a:ext cx="0" cy="486000"/>
            </a:xfrm>
            <a:prstGeom prst="straightConnector1">
              <a:avLst/>
            </a:prstGeom>
            <a:noFill/>
            <a:ln w="9525" cap="flat" cmpd="sng">
              <a:solidFill>
                <a:srgbClr val="3E3E3E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2311" name="Google Shape;2311;p190"/>
            <p:cNvCxnSpPr>
              <a:stCxn id="2306" idx="2"/>
              <a:endCxn id="2307" idx="0"/>
            </p:cNvCxnSpPr>
            <p:nvPr/>
          </p:nvCxnSpPr>
          <p:spPr>
            <a:xfrm>
              <a:off x="3207671" y="4835467"/>
              <a:ext cx="0" cy="486000"/>
            </a:xfrm>
            <a:prstGeom prst="straightConnector1">
              <a:avLst/>
            </a:prstGeom>
            <a:noFill/>
            <a:ln w="9525" cap="flat" cmpd="sng">
              <a:solidFill>
                <a:srgbClr val="3E3E3E"/>
              </a:solidFill>
              <a:prstDash val="solid"/>
              <a:round/>
              <a:headEnd type="none" w="sm" len="sm"/>
              <a:tailEnd type="triangle" w="lg" len="lg"/>
            </a:ln>
          </p:spPr>
        </p:cxn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9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Dummies</a:t>
            </a:r>
            <a:endParaRPr/>
          </a:p>
        </p:txBody>
      </p:sp>
      <p:sp>
        <p:nvSpPr>
          <p:cNvPr id="2317" name="Google Shape;2317;p191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Simplest form of test double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No real functionality – mostly a placeholder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When dependency exists but is not needed for the test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Create and use an empty or straightforward copy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Returns meaningless value on every call</a:t>
            </a:r>
            <a:endParaRPr dirty="0"/>
          </a:p>
        </p:txBody>
      </p:sp>
      <p:sp>
        <p:nvSpPr>
          <p:cNvPr id="2318" name="Google Shape;2318;p19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pic>
        <p:nvPicPr>
          <p:cNvPr id="3" name="Graphic 2" descr="Test Dummy with solid fill">
            <a:extLst>
              <a:ext uri="{FF2B5EF4-FFF2-40B4-BE49-F238E27FC236}">
                <a16:creationId xmlns:a16="http://schemas.microsoft.com/office/drawing/2014/main" id="{E57AC767-90A2-7DF4-EE15-B92DF2EFD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0150" y="3417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7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92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Stubs</a:t>
            </a:r>
            <a:endParaRPr/>
          </a:p>
        </p:txBody>
      </p:sp>
      <p:sp>
        <p:nvSpPr>
          <p:cNvPr id="2324" name="Google Shape;2324;p192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Same response regardless of parameters passed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Used to test different paths through code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Allows you to control the value of the dependency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Can also use to force an exception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Create a copy of the dependency and return same value</a:t>
            </a:r>
            <a:endParaRPr dirty="0"/>
          </a:p>
        </p:txBody>
      </p:sp>
      <p:sp>
        <p:nvSpPr>
          <p:cNvPr id="2325" name="Google Shape;2325;p19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pic>
        <p:nvPicPr>
          <p:cNvPr id="3" name="Graphic 2" descr="Forbidden with solid fill">
            <a:extLst>
              <a:ext uri="{FF2B5EF4-FFF2-40B4-BE49-F238E27FC236}">
                <a16:creationId xmlns:a16="http://schemas.microsoft.com/office/drawing/2014/main" id="{0C6FC64A-3561-6C73-13FF-57C5E1140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0150" y="3417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93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Spies</a:t>
            </a:r>
            <a:endParaRPr/>
          </a:p>
        </p:txBody>
      </p:sp>
      <p:sp>
        <p:nvSpPr>
          <p:cNvPr id="2331" name="Google Shape;2331;p193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Can return a value like a stub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Also provides info about how called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Noto Sans Symbols"/>
              <a:buChar char="⮚"/>
            </a:pPr>
            <a:r>
              <a:rPr lang="en-US" sz="1350" dirty="0">
                <a:solidFill>
                  <a:srgbClr val="202020"/>
                </a:solidFill>
              </a:rPr>
              <a:t>Verify member call with specific parameter values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Noto Sans Symbols"/>
              <a:buChar char="⮚"/>
            </a:pPr>
            <a:r>
              <a:rPr lang="en-US" sz="1350" dirty="0">
                <a:solidFill>
                  <a:srgbClr val="202020"/>
                </a:solidFill>
              </a:rPr>
              <a:t>Verify member call a specific number of times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Noto Sans Symbols"/>
              <a:buChar char="⮚"/>
            </a:pPr>
            <a:r>
              <a:rPr lang="en-US" sz="1350" dirty="0">
                <a:solidFill>
                  <a:srgbClr val="202020"/>
                </a:solidFill>
              </a:rPr>
              <a:t>Verify whether member called or not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Helpful with testing at third party boundaries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Helpful with managing side effects of dependencies</a:t>
            </a:r>
            <a:endParaRPr dirty="0"/>
          </a:p>
        </p:txBody>
      </p:sp>
      <p:sp>
        <p:nvSpPr>
          <p:cNvPr id="2332" name="Google Shape;2332;p19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pic>
        <p:nvPicPr>
          <p:cNvPr id="3" name="Graphic 2" descr="Detective female with solid fill">
            <a:extLst>
              <a:ext uri="{FF2B5EF4-FFF2-40B4-BE49-F238E27FC236}">
                <a16:creationId xmlns:a16="http://schemas.microsoft.com/office/drawing/2014/main" id="{2E407C23-07B2-F88A-39DF-E0074004F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0150" y="3417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1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194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Mocks</a:t>
            </a:r>
            <a:endParaRPr/>
          </a:p>
        </p:txBody>
      </p:sp>
      <p:sp>
        <p:nvSpPr>
          <p:cNvPr id="2338" name="Google Shape;2338;p194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Programmable spies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Can return a set value like a spy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Difference is ability to setup test data in the double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Provides additional flexibility - can code the setup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Still only returns set value but it’s the value coded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Trade-off – requires setup work</a:t>
            </a:r>
            <a:endParaRPr dirty="0"/>
          </a:p>
        </p:txBody>
      </p:sp>
      <p:sp>
        <p:nvSpPr>
          <p:cNvPr id="2339" name="Google Shape;2339;p1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pic>
        <p:nvPicPr>
          <p:cNvPr id="3" name="Graphic 2" descr="Group brainstorm with solid fill">
            <a:extLst>
              <a:ext uri="{FF2B5EF4-FFF2-40B4-BE49-F238E27FC236}">
                <a16:creationId xmlns:a16="http://schemas.microsoft.com/office/drawing/2014/main" id="{95B5C33B-4804-0455-D713-3FCFA2270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0150" y="3417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8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195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Fakes</a:t>
            </a:r>
            <a:endParaRPr/>
          </a:p>
        </p:txBody>
      </p:sp>
      <p:sp>
        <p:nvSpPr>
          <p:cNvPr id="2345" name="Google Shape;2345;p195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Most powerful type of test double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Acts like the class/component it’s doubling for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Double that’s more sophisticated (but still controlled)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Useful for managing downstream dependencies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Noto Sans Symbols"/>
              <a:buChar char="⮚"/>
            </a:pPr>
            <a:r>
              <a:rPr lang="en-US" sz="1350" dirty="0">
                <a:solidFill>
                  <a:srgbClr val="202020"/>
                </a:solidFill>
              </a:rPr>
              <a:t>Gating database connections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Noto Sans Symbols"/>
              <a:buChar char="⮚"/>
            </a:pPr>
            <a:r>
              <a:rPr lang="en-US" sz="1350" dirty="0">
                <a:solidFill>
                  <a:srgbClr val="202020"/>
                </a:solidFill>
              </a:rPr>
              <a:t>Gating web service calls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Noto Sans Symbols"/>
              <a:buChar char="⮚"/>
            </a:pPr>
            <a:r>
              <a:rPr lang="en-US" sz="1350" dirty="0">
                <a:solidFill>
                  <a:srgbClr val="202020"/>
                </a:solidFill>
              </a:rPr>
              <a:t>File operations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 Can appear to integrate but control results</a:t>
            </a:r>
            <a:endParaRPr dirty="0"/>
          </a:p>
        </p:txBody>
      </p:sp>
      <p:sp>
        <p:nvSpPr>
          <p:cNvPr id="2346" name="Google Shape;2346;p19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pic>
        <p:nvPicPr>
          <p:cNvPr id="3" name="Graphic 2" descr="Dragon with solid fill">
            <a:extLst>
              <a:ext uri="{FF2B5EF4-FFF2-40B4-BE49-F238E27FC236}">
                <a16:creationId xmlns:a16="http://schemas.microsoft.com/office/drawing/2014/main" id="{F00C59BF-4E6D-0FD5-BAC2-819316FAB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0150" y="3417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 dirty="0"/>
              <a:t>DEMO:</a:t>
            </a:r>
            <a:endParaRPr dirty="0"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– Mocking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59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Agenda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4" name="Google Shape;344;p10"/>
          <p:cNvSpPr txBox="1"/>
          <p:nvPr/>
        </p:nvSpPr>
        <p:spPr>
          <a:xfrm>
            <a:off x="613700" y="1471300"/>
            <a:ext cx="70866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1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Day Four</a:t>
            </a:r>
            <a:endParaRPr dirty="0"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Docker &amp; Kubernetes, Part 1</a:t>
            </a:r>
            <a:endParaRPr dirty="0"/>
          </a:p>
          <a:p>
            <a:pPr marL="1333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1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Day Five</a:t>
            </a:r>
            <a:endParaRPr dirty="0"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Docker &amp; Kubernetes, Part 2</a:t>
            </a:r>
          </a:p>
          <a:p>
            <a:pPr marL="13335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</a:pPr>
            <a:endParaRPr lang="en-US"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19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2352" name="Google Shape;2352;p196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Coverage</a:t>
            </a:r>
            <a:endParaRPr/>
          </a:p>
        </p:txBody>
      </p:sp>
      <p:pic>
        <p:nvPicPr>
          <p:cNvPr id="3" name="Picture 2" descr="Wall covered in sticky notes">
            <a:extLst>
              <a:ext uri="{FF2B5EF4-FFF2-40B4-BE49-F238E27FC236}">
                <a16:creationId xmlns:a16="http://schemas.microsoft.com/office/drawing/2014/main" id="{192D4708-EF78-817E-65F3-8AFD25C67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421" y="1205393"/>
            <a:ext cx="5051158" cy="336743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197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Coverage</a:t>
            </a:r>
            <a:endParaRPr/>
          </a:p>
        </p:txBody>
      </p:sp>
      <p:sp>
        <p:nvSpPr>
          <p:cNvPr id="2358" name="Google Shape;2358;p197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Coverage in unit testing measures the % of your code under test that is exercised by a unit test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Coverage value can range between 0 and 100 %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Question: What is the right target % of coverage to aim for?</a:t>
            </a:r>
            <a:endParaRPr dirty="0"/>
          </a:p>
        </p:txBody>
      </p:sp>
      <p:sp>
        <p:nvSpPr>
          <p:cNvPr id="2359" name="Google Shape;2359;p19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pic>
        <p:nvPicPr>
          <p:cNvPr id="2" name="Picture 1" descr="Wall covered in sticky notes">
            <a:extLst>
              <a:ext uri="{FF2B5EF4-FFF2-40B4-BE49-F238E27FC236}">
                <a16:creationId xmlns:a16="http://schemas.microsoft.com/office/drawing/2014/main" id="{A4D09474-8206-D427-8358-9D8E57E86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408" y="546280"/>
            <a:ext cx="723142" cy="482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8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98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Coverage</a:t>
            </a:r>
            <a:endParaRPr/>
          </a:p>
        </p:txBody>
      </p:sp>
      <p:sp>
        <p:nvSpPr>
          <p:cNvPr id="2365" name="Google Shape;2365;p198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coverage.py can be used to measure test coverage in your Python app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Install using pip (</a:t>
            </a:r>
            <a:r>
              <a:rPr lang="en-US" sz="1650" i="1" dirty="0">
                <a:solidFill>
                  <a:srgbClr val="202020"/>
                </a:solidFill>
              </a:rPr>
              <a:t>pip install coverage</a:t>
            </a:r>
            <a:r>
              <a:rPr lang="en-US" sz="1650" dirty="0">
                <a:solidFill>
                  <a:srgbClr val="202020"/>
                </a:solidFill>
              </a:rPr>
              <a:t>)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Use </a:t>
            </a:r>
            <a:r>
              <a:rPr lang="en-US" sz="1650" i="1" dirty="0">
                <a:solidFill>
                  <a:srgbClr val="202020"/>
                </a:solidFill>
              </a:rPr>
              <a:t>coverage run</a:t>
            </a:r>
            <a:r>
              <a:rPr lang="en-US" sz="1650" dirty="0">
                <a:solidFill>
                  <a:srgbClr val="202020"/>
                </a:solidFill>
              </a:rPr>
              <a:t> to measure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For unittest, use </a:t>
            </a:r>
            <a:r>
              <a:rPr lang="en-US" sz="1650" i="1" dirty="0">
                <a:solidFill>
                  <a:srgbClr val="202020"/>
                </a:solidFill>
              </a:rPr>
              <a:t>coverage run -m unittest &lt;target&gt;</a:t>
            </a:r>
            <a:endParaRPr sz="1650" dirty="0">
              <a:solidFill>
                <a:srgbClr val="202020"/>
              </a:solidFill>
            </a:endParaRPr>
          </a:p>
        </p:txBody>
      </p:sp>
      <p:sp>
        <p:nvSpPr>
          <p:cNvPr id="2366" name="Google Shape;2366;p1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pic>
        <p:nvPicPr>
          <p:cNvPr id="2" name="Picture 1" descr="Wall covered in sticky notes">
            <a:extLst>
              <a:ext uri="{FF2B5EF4-FFF2-40B4-BE49-F238E27FC236}">
                <a16:creationId xmlns:a16="http://schemas.microsoft.com/office/drawing/2014/main" id="{CB71CF97-34BD-00AA-42D8-E1E5FE9AE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408" y="546280"/>
            <a:ext cx="723142" cy="482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99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Coverage – Measuring Results</a:t>
            </a:r>
            <a:endParaRPr/>
          </a:p>
        </p:txBody>
      </p:sp>
      <p:sp>
        <p:nvSpPr>
          <p:cNvPr id="2372" name="Google Shape;2372;p199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Use </a:t>
            </a:r>
            <a:r>
              <a:rPr lang="en-US" sz="1650" i="1" dirty="0">
                <a:solidFill>
                  <a:srgbClr val="202020"/>
                </a:solidFill>
              </a:rPr>
              <a:t>coverage report</a:t>
            </a:r>
            <a:r>
              <a:rPr lang="en-US" sz="1650" dirty="0">
                <a:solidFill>
                  <a:srgbClr val="202020"/>
                </a:solidFill>
              </a:rPr>
              <a:t> to report coverage results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Alternatively, coverage html can be used to view coverage results in a more user-friendly manner</a:t>
            </a:r>
            <a:endParaRPr dirty="0"/>
          </a:p>
        </p:txBody>
      </p:sp>
      <p:sp>
        <p:nvSpPr>
          <p:cNvPr id="2373" name="Google Shape;2373;p19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pic>
        <p:nvPicPr>
          <p:cNvPr id="2" name="Picture 1" descr="Wall covered in sticky notes">
            <a:extLst>
              <a:ext uri="{FF2B5EF4-FFF2-40B4-BE49-F238E27FC236}">
                <a16:creationId xmlns:a16="http://schemas.microsoft.com/office/drawing/2014/main" id="{3E78651E-D42F-797A-D68C-4F9064D2F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408" y="546280"/>
            <a:ext cx="723142" cy="482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2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– TDD and Mocking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Walk through the notebook (including code examples and exercises)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https://github.com/KernelGamut32/intermediate-python/blob/main/15%20Testing%20%2B%20TDD%20%2B%20Mocking.ipynb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4462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– TDD and Mocking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Build a set of Python classes and unit tests as described in the lab detail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https://github.com/KernelGamut32/capital_group_edge_la_public/tree/main/labs/week02/unittest-python-mocking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30852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"/>
          <p:cNvSpPr txBox="1">
            <a:spLocks noGrp="1"/>
          </p:cNvSpPr>
          <p:nvPr>
            <p:ph type="title"/>
          </p:nvPr>
        </p:nvSpPr>
        <p:spPr>
          <a:xfrm>
            <a:off x="691250" y="240227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dirty="0"/>
              <a:t>Docker &amp; Kubernetes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67663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Why Containerization?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Abstracts away the code implementation so you can deploy in a platform-agnostic manner, writing in the language of your choice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Aligns strongly with the principles and practices of DevOps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Helps leverage the power of the cloud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Speeds up important non-coding activities (infrastructure spin-up, testing, CI/CD tasks, </a:t>
            </a:r>
            <a:r>
              <a:rPr lang="en-US" dirty="0" err="1">
                <a:solidFill>
                  <a:schemeClr val="tx1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, code quality checks, etc.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Helps breed consistency vs. “snowflake”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67</a:t>
            </a:fld>
            <a:endParaRPr/>
          </a:p>
        </p:txBody>
      </p:sp>
      <p:pic>
        <p:nvPicPr>
          <p:cNvPr id="3" name="Picture 2" descr="Colorful cargo containers stacked with a worker standing">
            <a:extLst>
              <a:ext uri="{FF2B5EF4-FFF2-40B4-BE49-F238E27FC236}">
                <a16:creationId xmlns:a16="http://schemas.microsoft.com/office/drawing/2014/main" id="{C36B81F9-7B4C-700D-660C-F347D6F83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74901"/>
            <a:ext cx="3838528" cy="2571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Do We Mean by Application Hosting?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68</a:t>
            </a:fld>
            <a:endParaRPr/>
          </a:p>
        </p:txBody>
      </p:sp>
      <p:pic>
        <p:nvPicPr>
          <p:cNvPr id="3" name="Graphic 2" descr="Box with solid fill">
            <a:extLst>
              <a:ext uri="{FF2B5EF4-FFF2-40B4-BE49-F238E27FC236}">
                <a16:creationId xmlns:a16="http://schemas.microsoft.com/office/drawing/2014/main" id="{F47CBFC0-E1BA-7EE6-403F-4D54C7D28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8552" y="1650310"/>
            <a:ext cx="45720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59A06E-0E53-DCF4-E53A-B4605A8CB469}"/>
              </a:ext>
            </a:extLst>
          </p:cNvPr>
          <p:cNvSpPr txBox="1"/>
          <p:nvPr/>
        </p:nvSpPr>
        <p:spPr>
          <a:xfrm>
            <a:off x="1895752" y="1725022"/>
            <a:ext cx="6343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infrastructure and runtime platform used for deployment and execution</a:t>
            </a:r>
          </a:p>
        </p:txBody>
      </p:sp>
      <p:pic>
        <p:nvPicPr>
          <p:cNvPr id="6" name="Graphic 5" descr="Cloud Computing with solid fill">
            <a:extLst>
              <a:ext uri="{FF2B5EF4-FFF2-40B4-BE49-F238E27FC236}">
                <a16:creationId xmlns:a16="http://schemas.microsoft.com/office/drawing/2014/main" id="{611FFAFE-D290-3872-9D80-71641C9F5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8552" y="2391323"/>
            <a:ext cx="457200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9596AA-D6CC-C0F2-1AE0-1CE9EF61168E}"/>
              </a:ext>
            </a:extLst>
          </p:cNvPr>
          <p:cNvSpPr txBox="1"/>
          <p:nvPr/>
        </p:nvSpPr>
        <p:spPr>
          <a:xfrm>
            <a:off x="1895752" y="2358313"/>
            <a:ext cx="634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include compute (CPU and server resources), storage, network, data, and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98845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Are the Hosting Options with Cloud?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IaaS (Infrastructure-as-a-Service)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PaaS (Platform-as-a-Service)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Serverless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FaaS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(Functions-as-a-Service)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SaaS (Software-as-a-Service)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Containers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69</a:t>
            </a:fld>
            <a:endParaRPr/>
          </a:p>
        </p:txBody>
      </p:sp>
      <p:pic>
        <p:nvPicPr>
          <p:cNvPr id="3" name="Graphic 2" descr="Cloud with solid fill">
            <a:extLst>
              <a:ext uri="{FF2B5EF4-FFF2-40B4-BE49-F238E27FC236}">
                <a16:creationId xmlns:a16="http://schemas.microsoft.com/office/drawing/2014/main" id="{B92AD5C6-6488-4963-45DC-F8306B281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6598" y="341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8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How we’re going to work together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1" name="Google Shape;351;p11"/>
          <p:cNvSpPr txBox="1"/>
          <p:nvPr/>
        </p:nvSpPr>
        <p:spPr>
          <a:xfrm>
            <a:off x="613700" y="1471300"/>
            <a:ext cx="70866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Lab work will take place in individual workspaces – isolated, browser-based virtual machines</a:t>
            </a:r>
            <a:endParaRPr sz="15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Classroom labs may include individual work as well as group discussion and work</a:t>
            </a:r>
            <a:endParaRPr sz="15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 welcome being interrupted – if you need more info, or clarification, or anything else, just break in and ask. I am here to help you.</a:t>
            </a:r>
            <a:endParaRPr sz="15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Containers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Form of virtualization at the app packaging level (like virtual machines at the server level)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Isolated from one another at the OS process layer (vs VM’s which are isolated at the hardware abstraction layer)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Images represent the packaging up of an application and its dependencies as a complete, deployable unit of execution (code, runtime and configuration)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70</a:t>
            </a:fld>
            <a:endParaRPr/>
          </a:p>
        </p:txBody>
      </p:sp>
      <p:pic>
        <p:nvPicPr>
          <p:cNvPr id="3" name="Graphic 2" descr="Bento Box with solid fill">
            <a:extLst>
              <a:ext uri="{FF2B5EF4-FFF2-40B4-BE49-F238E27FC236}">
                <a16:creationId xmlns:a16="http://schemas.microsoft.com/office/drawing/2014/main" id="{33978BAA-E053-929A-7683-E963AB16F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384" y="341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7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Containers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A platform (e.g., Docker) running on a system can be used to dynamically create containers (executable instances of the app) from the defined image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Typically, much, much smaller than a VM which makes them lightweight, quickly deployable and quick to “boot up”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An orchestration engine (e.g., Kubernetes) might be used to coordinate multiple instances of the same container (or a “pod” of containers) to enable the servicing of more concurrent requests (scalability) 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71</a:t>
            </a:fld>
            <a:endParaRPr/>
          </a:p>
        </p:txBody>
      </p:sp>
      <p:pic>
        <p:nvPicPr>
          <p:cNvPr id="2" name="Graphic 1" descr="Bento Box with solid fill">
            <a:extLst>
              <a:ext uri="{FF2B5EF4-FFF2-40B4-BE49-F238E27FC236}">
                <a16:creationId xmlns:a16="http://schemas.microsoft.com/office/drawing/2014/main" id="{334109F6-F059-A527-378D-1076260AF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384" y="341725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1844E9-76A7-2FF7-4E33-E8A928255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989" y="3129486"/>
            <a:ext cx="1361103" cy="120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2DD770-AB9F-90F0-D5C3-041C22B32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1381" y="3236849"/>
            <a:ext cx="2818992" cy="782364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3D3019C6-F78F-13EC-3288-BB8D689B6911}"/>
              </a:ext>
            </a:extLst>
          </p:cNvPr>
          <p:cNvSpPr/>
          <p:nvPr/>
        </p:nvSpPr>
        <p:spPr>
          <a:xfrm>
            <a:off x="3763478" y="3203160"/>
            <a:ext cx="808522" cy="849742"/>
          </a:xfrm>
          <a:prstGeom prst="mathPlus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4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7B66-C821-1048-AFC3-9B8A9AF2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684F0-47C6-714D-997B-D64DAB13CA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B69AC3-C50E-4842-B238-F8C412B9E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382" y="1093896"/>
            <a:ext cx="4273235" cy="341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554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DB4F-5300-5E40-982D-0BF7D49EF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Microservices?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2BF7B-6A39-234D-8CA6-5C8396A7C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 architectural style in which a distributed application is created as a collection of services that are: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endParaRPr lang="en-US" sz="1300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Microservices architecture enables the continuous deployment and delivery of large, complex distributed applications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C0DA2-A7F3-D544-8297-0E2159B67F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Graphic 5" descr="Scientist male with solid fill">
            <a:extLst>
              <a:ext uri="{FF2B5EF4-FFF2-40B4-BE49-F238E27FC236}">
                <a16:creationId xmlns:a16="http://schemas.microsoft.com/office/drawing/2014/main" id="{7D1DD47B-6D13-8C44-8229-473E85262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7103" y="1902793"/>
            <a:ext cx="457200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6E60-7D65-9AC9-446A-F5A1D23E36EF}"/>
              </a:ext>
            </a:extLst>
          </p:cNvPr>
          <p:cNvSpPr txBox="1"/>
          <p:nvPr/>
        </p:nvSpPr>
        <p:spPr>
          <a:xfrm>
            <a:off x="1944303" y="1992893"/>
            <a:ext cx="458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Highly maintainable and testable</a:t>
            </a:r>
          </a:p>
        </p:txBody>
      </p:sp>
      <p:pic>
        <p:nvPicPr>
          <p:cNvPr id="9" name="Graphic 8" descr="Hang Loose Hand Gesture with solid fill">
            <a:extLst>
              <a:ext uri="{FF2B5EF4-FFF2-40B4-BE49-F238E27FC236}">
                <a16:creationId xmlns:a16="http://schemas.microsoft.com/office/drawing/2014/main" id="{1F52057F-5B0B-7621-12B3-6509DB66F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7103" y="2410525"/>
            <a:ext cx="457200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A47A40-2611-4C70-EE17-68B79F9730C6}"/>
              </a:ext>
            </a:extLst>
          </p:cNvPr>
          <p:cNvSpPr txBox="1"/>
          <p:nvPr/>
        </p:nvSpPr>
        <p:spPr>
          <a:xfrm>
            <a:off x="1944303" y="2506699"/>
            <a:ext cx="458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Loosely coupled</a:t>
            </a:r>
          </a:p>
        </p:txBody>
      </p:sp>
      <p:pic>
        <p:nvPicPr>
          <p:cNvPr id="12" name="Graphic 11" descr="Disconnected with solid fill">
            <a:extLst>
              <a:ext uri="{FF2B5EF4-FFF2-40B4-BE49-F238E27FC236}">
                <a16:creationId xmlns:a16="http://schemas.microsoft.com/office/drawing/2014/main" id="{E2B3978B-3437-7B2F-242F-D9F5D417B8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7103" y="2918257"/>
            <a:ext cx="457200" cy="45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6A9C16-4735-ED96-5C61-5429146D7FDF}"/>
              </a:ext>
            </a:extLst>
          </p:cNvPr>
          <p:cNvSpPr txBox="1"/>
          <p:nvPr/>
        </p:nvSpPr>
        <p:spPr>
          <a:xfrm>
            <a:off x="1944303" y="3014461"/>
            <a:ext cx="458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Independently deployable (by extension, independently scalable)</a:t>
            </a:r>
          </a:p>
        </p:txBody>
      </p:sp>
      <p:pic>
        <p:nvPicPr>
          <p:cNvPr id="15" name="Graphic 14" descr="User network with solid fill">
            <a:extLst>
              <a:ext uri="{FF2B5EF4-FFF2-40B4-BE49-F238E27FC236}">
                <a16:creationId xmlns:a16="http://schemas.microsoft.com/office/drawing/2014/main" id="{1F7064E0-A341-4785-418B-7D19E0D6C3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87103" y="3430690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8F3203-F9D3-F877-0B46-EB698F2F553F}"/>
              </a:ext>
            </a:extLst>
          </p:cNvPr>
          <p:cNvSpPr txBox="1"/>
          <p:nvPr/>
        </p:nvSpPr>
        <p:spPr>
          <a:xfrm>
            <a:off x="1944303" y="3520790"/>
            <a:ext cx="458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Domain centric and organized around business capabilities</a:t>
            </a:r>
          </a:p>
        </p:txBody>
      </p:sp>
    </p:spTree>
    <p:extLst>
      <p:ext uri="{BB962C8B-B14F-4D97-AF65-F5344CB8AC3E}">
        <p14:creationId xmlns:p14="http://schemas.microsoft.com/office/powerpoint/2010/main" val="128495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0" grpId="0"/>
      <p:bldP spid="13" grpId="0"/>
      <p:bldP spid="1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DB6D-5D86-B54A-B1EC-2E594528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Monolith?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7A259-099F-9C4D-8D8D-5072996DF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Typical enterprise application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Large codebases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Set technology stack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Highly coupled elements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Whole system affected by failures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Scaling requires the duplication of the entire app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Minor changes often require full rebuild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214E6-BBE7-B244-9318-AFD35E0F0E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5" descr="Stonehenge">
            <a:extLst>
              <a:ext uri="{FF2B5EF4-FFF2-40B4-BE49-F238E27FC236}">
                <a16:creationId xmlns:a16="http://schemas.microsoft.com/office/drawing/2014/main" id="{0900C39E-7382-7B98-B714-D17E7F7C1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418" y="2281186"/>
            <a:ext cx="3383882" cy="22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6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793C-8007-4D74-948B-2DF1BE53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Monolithic Architecture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8A84A-A4F8-418A-9523-380E29A2F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B10E84-8812-4EBC-95DF-8331185C2B5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25" y="1257163"/>
            <a:ext cx="6178550" cy="3263900"/>
          </a:xfrm>
        </p:spPr>
      </p:pic>
    </p:spTree>
    <p:extLst>
      <p:ext uri="{BB962C8B-B14F-4D97-AF65-F5344CB8AC3E}">
        <p14:creationId xmlns:p14="http://schemas.microsoft.com/office/powerpoint/2010/main" val="41161165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028C-2701-4337-96AE-0C72594A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Microservices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FAEAE-04C5-4733-8669-C3C58AAF63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68465A-2508-41F3-A919-51601D07C1F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12" y="1166913"/>
            <a:ext cx="4752975" cy="3262312"/>
          </a:xfrm>
        </p:spPr>
      </p:pic>
    </p:spTree>
    <p:extLst>
      <p:ext uri="{BB962C8B-B14F-4D97-AF65-F5344CB8AC3E}">
        <p14:creationId xmlns:p14="http://schemas.microsoft.com/office/powerpoint/2010/main" val="2469391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Microservices – Benefits vs. Costs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77</a:t>
            </a:fld>
            <a:endParaRPr/>
          </a:p>
        </p:txBody>
      </p:sp>
      <p:sp>
        <p:nvSpPr>
          <p:cNvPr id="7" name="Shape 85">
            <a:extLst>
              <a:ext uri="{FF2B5EF4-FFF2-40B4-BE49-F238E27FC236}">
                <a16:creationId xmlns:a16="http://schemas.microsoft.com/office/drawing/2014/main" id="{588620BC-74CC-4B9B-B9E6-374047E51C0E}"/>
              </a:ext>
            </a:extLst>
          </p:cNvPr>
          <p:cNvSpPr txBox="1">
            <a:spLocks/>
          </p:cNvSpPr>
          <p:nvPr/>
        </p:nvSpPr>
        <p:spPr>
          <a:xfrm>
            <a:off x="1257063" y="1388825"/>
            <a:ext cx="6629873" cy="236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09575" lvl="1" indent="0">
              <a:buNone/>
              <a:defRPr sz="18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Benefits:</a:t>
            </a:r>
          </a:p>
          <a:p>
            <a:pPr marL="409575" lvl="1" indent="0">
              <a:buNone/>
              <a:defRPr sz="1800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Enables work in parallel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Promotes organization according to business domain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Advantages from isolation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Flexible in terms of deployment and scale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Flexible in terms of technology</a:t>
            </a:r>
          </a:p>
        </p:txBody>
      </p:sp>
      <p:pic>
        <p:nvPicPr>
          <p:cNvPr id="3" name="Graphic 2" descr="Bar graph with upward trend with solid fill">
            <a:extLst>
              <a:ext uri="{FF2B5EF4-FFF2-40B4-BE49-F238E27FC236}">
                <a16:creationId xmlns:a16="http://schemas.microsoft.com/office/drawing/2014/main" id="{82EA77CC-B53C-1C02-349D-289A940B1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5900" y="4744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214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Microservices – Benefits vs. Costs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78</a:t>
            </a:fld>
            <a:endParaRPr/>
          </a:p>
        </p:txBody>
      </p:sp>
      <p:sp>
        <p:nvSpPr>
          <p:cNvPr id="7" name="Shape 85">
            <a:extLst>
              <a:ext uri="{FF2B5EF4-FFF2-40B4-BE49-F238E27FC236}">
                <a16:creationId xmlns:a16="http://schemas.microsoft.com/office/drawing/2014/main" id="{588620BC-74CC-4B9B-B9E6-374047E51C0E}"/>
              </a:ext>
            </a:extLst>
          </p:cNvPr>
          <p:cNvSpPr txBox="1">
            <a:spLocks/>
          </p:cNvSpPr>
          <p:nvPr/>
        </p:nvSpPr>
        <p:spPr>
          <a:xfrm>
            <a:off x="1257063" y="1382988"/>
            <a:ext cx="6629873" cy="3124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09575" lvl="1" indent="0">
              <a:buNone/>
              <a:defRPr sz="18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Costs:</a:t>
            </a:r>
          </a:p>
          <a:p>
            <a:pPr marL="409575" lvl="1" indent="0">
              <a:buNone/>
              <a:defRPr sz="1800"/>
            </a:pP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Requires a different way of thinking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Complexity moves to the integration layer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Organization needs to be able to support re-org according to business domain (instead of technology domain)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With an increased reliance on the network, you may encounter latency and failures at the network layer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Transactions must be handled differently (across service boundaries)</a:t>
            </a:r>
          </a:p>
        </p:txBody>
      </p:sp>
      <p:pic>
        <p:nvPicPr>
          <p:cNvPr id="3" name="Graphic 2" descr="Money with solid fill">
            <a:extLst>
              <a:ext uri="{FF2B5EF4-FFF2-40B4-BE49-F238E27FC236}">
                <a16:creationId xmlns:a16="http://schemas.microsoft.com/office/drawing/2014/main" id="{C1331215-3A7F-D4E5-E252-D809FD4C7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5900" y="4685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43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Microservices &amp; Containers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5" name="Google Shape;158;p26">
            <a:extLst>
              <a:ext uri="{FF2B5EF4-FFF2-40B4-BE49-F238E27FC236}">
                <a16:creationId xmlns:a16="http://schemas.microsoft.com/office/drawing/2014/main" id="{9862A332-8EA6-4C0F-9285-6D98231725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3700" y="125780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Microservices – with their smaller size, independently-deployable and independently-scalable profile, and encapsulated business domain boundary – are a great fit for containers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Using Kubernetes, sophisticated systems of integrated microservices can be built, tested and deployed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Leveraging the scheduling and scalability benefits of Kubernetes can help an organization target scaling across a complex workflow in very granular ways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This helps with cost management as you can toggle individual parts of the system for optimized performance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1569E-5A66-E5A2-9511-FBFD373D0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641" y="3207456"/>
            <a:ext cx="2046147" cy="1356478"/>
          </a:xfrm>
          <a:prstGeom prst="rect">
            <a:avLst/>
          </a:prstGeom>
        </p:spPr>
      </p:pic>
      <p:pic>
        <p:nvPicPr>
          <p:cNvPr id="4" name="Picture 3" descr="Colorful cargo containers stacked with a worker standing">
            <a:extLst>
              <a:ext uri="{FF2B5EF4-FFF2-40B4-BE49-F238E27FC236}">
                <a16:creationId xmlns:a16="http://schemas.microsoft.com/office/drawing/2014/main" id="{D15DCB35-5E68-097C-D0BC-55754E438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983" y="3207456"/>
            <a:ext cx="2024646" cy="1356479"/>
          </a:xfrm>
          <a:prstGeom prst="rect">
            <a:avLst/>
          </a:prstGeom>
        </p:spPr>
      </p:pic>
      <p:sp>
        <p:nvSpPr>
          <p:cNvPr id="6" name="Plus Sign 5">
            <a:extLst>
              <a:ext uri="{FF2B5EF4-FFF2-40B4-BE49-F238E27FC236}">
                <a16:creationId xmlns:a16="http://schemas.microsoft.com/office/drawing/2014/main" id="{31C877AC-CBE4-926A-1762-90C42F32EFC3}"/>
              </a:ext>
            </a:extLst>
          </p:cNvPr>
          <p:cNvSpPr/>
          <p:nvPr/>
        </p:nvSpPr>
        <p:spPr>
          <a:xfrm>
            <a:off x="4474499" y="3460824"/>
            <a:ext cx="808522" cy="849742"/>
          </a:xfrm>
          <a:prstGeom prst="mathPlus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2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solidFill>
                  <a:schemeClr val="dk1"/>
                </a:solidFill>
              </a:rPr>
              <a:t>Would you like to play a game?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51" name="Google Shape;351;p11"/>
          <p:cNvSpPr txBox="1"/>
          <p:nvPr/>
        </p:nvSpPr>
        <p:spPr>
          <a:xfrm>
            <a:off x="613700" y="1471300"/>
            <a:ext cx="70866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To make it interesting, let’s add a competition factor to our time together </a:t>
            </a: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</a:t>
            </a:r>
            <a:endParaRPr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For questions posed to the larger group, 1 point will be awarded for each answer provided by a participant</a:t>
            </a:r>
            <a:endParaRPr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dirty="0">
                <a:solidFill>
                  <a:srgbClr val="404040"/>
                </a:solidFill>
              </a:rPr>
              <a:t>2 points will be awarded for acting as a spokesperson for a breakout room during one of our group discussions</a:t>
            </a: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There w</a:t>
            </a:r>
            <a:r>
              <a:rPr lang="en-US" sz="1500" dirty="0">
                <a:solidFill>
                  <a:srgbClr val="404040"/>
                </a:solidFill>
              </a:rPr>
              <a:t>ill be a rubric provided for the capstone (targeted for week 4) which will define a points breakdown for the implemented solution</a:t>
            </a:r>
            <a:endParaRPr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6E37F20-9F47-550C-201A-80B2EBDD8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399" y="86949"/>
            <a:ext cx="2804735" cy="138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4511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Microservices &amp; the Cloud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5" name="Google Shape;158;p26">
            <a:extLst>
              <a:ext uri="{FF2B5EF4-FFF2-40B4-BE49-F238E27FC236}">
                <a16:creationId xmlns:a16="http://schemas.microsoft.com/office/drawing/2014/main" id="{9862A332-8EA6-4C0F-9285-6D98231725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Microservices have broad support across multiple Cloud providers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One option includes standing up VM’s (IaaS) and installing / managing a Kubernetes cluster on those machines or 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Another option includes leveraging a managed service (PaaS) provided by the CSP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Microservices are a great option for the Cloud because the elastic scalability provided by the Cloud infrastructure can directly support the independent scalability needed with a microservices architecture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80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E8052E-0C7E-6355-1CBD-DBFFF84E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641" y="3207456"/>
            <a:ext cx="2046147" cy="1356478"/>
          </a:xfrm>
          <a:prstGeom prst="rect">
            <a:avLst/>
          </a:prstGeom>
        </p:spPr>
      </p:pic>
      <p:sp>
        <p:nvSpPr>
          <p:cNvPr id="4" name="Plus Sign 3">
            <a:extLst>
              <a:ext uri="{FF2B5EF4-FFF2-40B4-BE49-F238E27FC236}">
                <a16:creationId xmlns:a16="http://schemas.microsoft.com/office/drawing/2014/main" id="{D3263A5C-0CEB-BAD1-6E8A-B7C6F391ABC9}"/>
              </a:ext>
            </a:extLst>
          </p:cNvPr>
          <p:cNvSpPr/>
          <p:nvPr/>
        </p:nvSpPr>
        <p:spPr>
          <a:xfrm>
            <a:off x="4474499" y="3460824"/>
            <a:ext cx="808522" cy="849742"/>
          </a:xfrm>
          <a:prstGeom prst="mathPlus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tton wool cloud supported by miniature wood ladders">
            <a:extLst>
              <a:ext uri="{FF2B5EF4-FFF2-40B4-BE49-F238E27FC236}">
                <a16:creationId xmlns:a16="http://schemas.microsoft.com/office/drawing/2014/main" id="{503C1D1E-404C-6A28-890D-8F76C127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739" y="3215476"/>
            <a:ext cx="1845169" cy="135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1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B092-B617-42C6-AADE-DEBC5A750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EE544-F84F-4B8C-BDBF-97DF58A38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Applications that can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Efficiently scale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Are flexible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Are high performance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These apps are powered by multiple services, working in concert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Each service is small and has a single focus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We use a lightweight communication mechanism to coordinate the overall system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This ends up giving us a technology agnostic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FDEF6-016A-423F-9908-4B0B48A85A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3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3233-EF51-47C1-919F-6F078474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Discussion – Monolith to Microservices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9A0AD-7EE0-4F05-83A4-6413A6A38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C6969-CF60-464C-A64F-5579371DE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63" y="1083363"/>
            <a:ext cx="7267074" cy="373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229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3233-EF51-47C1-919F-6F078474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Discussion –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9A0AD-7EE0-4F05-83A4-6413A6A38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C88137-BFEE-4063-9D89-2C775198A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13" y="1028375"/>
            <a:ext cx="6031074" cy="38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165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7EED-59EF-9744-828A-6785E5F9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Modern Approaches to Application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1A95B-29FF-0447-9BDD-DC7876244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Leverage the cloud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Abstract away as much of the non-code elements as possible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 the tools that arise from DevOps (automation, feedback, etc.)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Integrate testing and code quality checks early (“Shift Left”)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24C99-7F46-6847-A232-0613FD9AAA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6" name="Picture 5" descr="Low angle view of a modern building">
            <a:extLst>
              <a:ext uri="{FF2B5EF4-FFF2-40B4-BE49-F238E27FC236}">
                <a16:creationId xmlns:a16="http://schemas.microsoft.com/office/drawing/2014/main" id="{B4DE3CA6-EF4F-0B0F-94AA-F9E89BE28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857" y="2464067"/>
            <a:ext cx="2731863" cy="189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4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CA0D-6AB8-9643-9ED3-0EE00286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Approaches to Modern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2824C-91D3-964A-A77C-BF93F82DB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Decompose when possible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Embrace Failure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Separate the language from the function of the code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/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6471E-5E63-9C42-B03C-7E07DECFB1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5" name="Picture 4" descr="Low angle view of a modern building">
            <a:extLst>
              <a:ext uri="{FF2B5EF4-FFF2-40B4-BE49-F238E27FC236}">
                <a16:creationId xmlns:a16="http://schemas.microsoft.com/office/drawing/2014/main" id="{EEF3A4C4-7C13-448E-6A65-290B89A06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857" y="2464067"/>
            <a:ext cx="2731863" cy="189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4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5C16-AFC7-F34F-9416-A71AB7DDE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7A193-6AD9-B549-83BC-5183CFAAA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Declarative vs. Imperative coding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Drawbacks of declarative infrastructure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Impact of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IaC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on the dev process, on testing, and on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04B3D-3614-D640-965C-8D8AB9FCC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6" name="Graphic 5" descr="Morse Code with solid fill">
            <a:extLst>
              <a:ext uri="{FF2B5EF4-FFF2-40B4-BE49-F238E27FC236}">
                <a16:creationId xmlns:a16="http://schemas.microsoft.com/office/drawing/2014/main" id="{40A4A086-BD16-D432-1CD3-F92A821C2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2384" y="341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Built around the concept of images &amp; containers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Also, supports composition of a set of containers to be deployed together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 example, application code + network components + database components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9723F04-A4A2-433F-8928-FC6789A7CB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D788E-BDAD-1737-636D-78CC4D2DA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8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Utilizes principles of “immutable infrastructure”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Complete application environments torn down and recreated as needed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Helps to minimize infrastructure “drift” and environment inconsistencies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FEF0C47-756B-4D85-8D87-A45F2B8F33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EEC25-D991-C804-EA14-76D5607F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9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09D3-4B48-0C47-B260-0CECBEB6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err="1"/>
              <a:t>Dockerfile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39B3D-2256-C943-AC6B-56B97DC56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Tells Docker what to do in creating an image for your application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commands are all things you could do from the CLI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Used by the docker “build” command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Docker build uses this file and a “context” – a set of files at a specified location – to make your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F6492-A536-A44B-90F0-5D6FA988F6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F9A95-1D1D-BFAB-3CA2-4DB10AB5F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5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"/>
          <p:cNvSpPr txBox="1">
            <a:spLocks noGrp="1"/>
          </p:cNvSpPr>
          <p:nvPr>
            <p:ph type="title"/>
          </p:nvPr>
        </p:nvSpPr>
        <p:spPr>
          <a:xfrm>
            <a:off x="691250" y="240227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dirty="0"/>
              <a:t>Python Refresh</a:t>
            </a:r>
            <a:endParaRPr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0B77E-088C-47DF-9FB2-212C16F3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711" y="2338280"/>
            <a:ext cx="3486578" cy="24326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2D1426-6D81-4665-B102-112EFCE13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r>
              <a:rPr lang="en-US" dirty="0"/>
              <a:t>The following creates an image for building/running Java app in container</a:t>
            </a:r>
          </a:p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https://github.com/KernelGamut32/dockerlab-repo-sample</a:t>
            </a:r>
            <a:r>
              <a:rPr lang="en-US" dirty="0"/>
              <a:t> for sample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FE8C303-74FE-4886-A649-2C1227CC67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BAA2F-3242-BE65-9273-A0BB06E6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516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Represent templates defining an application environment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New instances of the application can be created from the image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These instances are called containers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61B2A4A-5969-4793-BF0B-3584D1EB70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57D5B-96E0-DFA0-A13D-DB83DF9E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7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Images are defined via 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Dockerfile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definition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Support layers for building up the environment in stages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Fully defines the application, including all components required to support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59BBC77-D095-44C2-809C-798E775299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509A0-91CB-BAE9-E05A-A826FC12D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1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Those components can include: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Runtime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Development framework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Source code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Executable instructions for container startup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008561-202C-4FD0-9B79-A089CA7D5D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73DE6-D5D5-A280-AAD5-153F34667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9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6AFC-5C40-4B42-954B-6CDF5A1FB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7E02E-9B00-FE4B-98E1-4AE999586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Start with a base that gives your app a place to live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Needed OS/runtimes/dB server applications, etc.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Examples: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nginx 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Node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MySQL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Apache HTTP Server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IIS with .NET Runtimes</a:t>
            </a:r>
          </a:p>
          <a:p>
            <a:pPr marL="971550" lvl="1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sz="13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B688D-9593-C64B-B48A-B0A21870FF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92ACF-25BF-3A78-49BF-89946F302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3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Centralized registry for image storage &amp; sharing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signup for an account – user accounts offer both free and pro versions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Also, supports organizations for grouping of multiple team members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2C1F82D-77D3-4077-AA85-5F685B5600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A8456-153F-01C7-D8AC-3B9AFA64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Accessible at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2"/>
              </a:rPr>
              <a:t>https://hub.docker.com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Search feature enables search for image by technology or keyword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Image detail displays available tags and image variants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E93BD10-C938-4897-8EF5-4B57416690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0EC19-2F35-9657-83E0-24A7B634A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8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May also include examples of usage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 account supports image scanning for security vulnerabilities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useful for image reuse and image sharing across a dev team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There are other registry types – including private registries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D60F4B5-131A-45DB-82B9-2430A8AD2A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6E118-7A8D-C2DA-9CE6-AD81674B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3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D7CC746-CEE2-47F9-A222-A1B18EE9E5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2250A8-F327-4C96-8242-FE2AC418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31" y="2037121"/>
            <a:ext cx="7223339" cy="1300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03DC3D-5CB4-2B14-F014-6F560D771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909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F4BBED-A4CE-4A2C-99FE-A55C497874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8C2F7-1789-4853-8CCA-D509C4CB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973" y="1474499"/>
            <a:ext cx="5066054" cy="29547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2888EA-E1CF-F2CE-D5D3-F077A851A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45373"/>
      </p:ext>
    </p:extLst>
  </p:cSld>
  <p:clrMapOvr>
    <a:masterClrMapping/>
  </p:clrMapOvr>
</p:sld>
</file>

<file path=ppt/theme/theme1.xml><?xml version="1.0" encoding="utf-8"?>
<a:theme xmlns:a="http://schemas.openxmlformats.org/drawingml/2006/main" name="Pluralsight default theme">
  <a:themeElements>
    <a:clrScheme name="Pluralsight default theme">
      <a:dk1>
        <a:srgbClr val="404040"/>
      </a:dk1>
      <a:lt1>
        <a:srgbClr val="FFFFFF"/>
      </a:lt1>
      <a:dk2>
        <a:srgbClr val="A7A7A7"/>
      </a:dk2>
      <a:lt2>
        <a:srgbClr val="535353"/>
      </a:lt2>
      <a:accent1>
        <a:srgbClr val="F05A28"/>
      </a:accent1>
      <a:accent2>
        <a:srgbClr val="E80A89"/>
      </a:accent2>
      <a:accent3>
        <a:srgbClr val="27AAE1"/>
      </a:accent3>
      <a:accent4>
        <a:srgbClr val="2B3990"/>
      </a:accent4>
      <a:accent5>
        <a:srgbClr val="4DEFA5"/>
      </a:accent5>
      <a:accent6>
        <a:srgbClr val="FFD825"/>
      </a:accent6>
      <a:hlink>
        <a:srgbClr val="EA008A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5901</TotalTime>
  <Words>7245</Words>
  <Application>Microsoft Office PowerPoint</Application>
  <PresentationFormat>On-screen Show (16:9)</PresentationFormat>
  <Paragraphs>966</Paragraphs>
  <Slides>156</Slides>
  <Notes>92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5" baseType="lpstr">
      <vt:lpstr>Calibri</vt:lpstr>
      <vt:lpstr>Montserrat Medium</vt:lpstr>
      <vt:lpstr>Wingdings</vt:lpstr>
      <vt:lpstr>open sans</vt:lpstr>
      <vt:lpstr>Arial</vt:lpstr>
      <vt:lpstr>Helvetica Neue Light</vt:lpstr>
      <vt:lpstr>Noto Sans Symbols</vt:lpstr>
      <vt:lpstr>Montserrat</vt:lpstr>
      <vt:lpstr>Pluralsight default theme</vt:lpstr>
      <vt:lpstr> Welcome EIC EDGE – Week 2 Software Development Practice</vt:lpstr>
      <vt:lpstr>Why study these subjects?</vt:lpstr>
      <vt:lpstr>My pledge to you</vt:lpstr>
      <vt:lpstr>Objectives</vt:lpstr>
      <vt:lpstr>Agenda</vt:lpstr>
      <vt:lpstr>Agenda</vt:lpstr>
      <vt:lpstr>How we’re going to work together</vt:lpstr>
      <vt:lpstr>Would you like to play a game?</vt:lpstr>
      <vt:lpstr>Python Refresh</vt:lpstr>
      <vt:lpstr>Data Types, Operators, and Variables</vt:lpstr>
      <vt:lpstr>Conditionals</vt:lpstr>
      <vt:lpstr>Functions</vt:lpstr>
      <vt:lpstr>Looping</vt:lpstr>
      <vt:lpstr>Additional Datatypes</vt:lpstr>
      <vt:lpstr>Files and Regular Expressions</vt:lpstr>
      <vt:lpstr>Modules</vt:lpstr>
      <vt:lpstr>Object-Oriented Programming</vt:lpstr>
      <vt:lpstr>Unit Testing/Debugging in Python</vt:lpstr>
      <vt:lpstr>Common Components of a Unit Testing Framework</vt:lpstr>
      <vt:lpstr>Arrange, Act, Assert (AAA)</vt:lpstr>
      <vt:lpstr>Arrange</vt:lpstr>
      <vt:lpstr>Act</vt:lpstr>
      <vt:lpstr>Assert</vt:lpstr>
      <vt:lpstr>Writing Unit Tests in unittest</vt:lpstr>
      <vt:lpstr>unittest Framework</vt:lpstr>
      <vt:lpstr>unittest Framework</vt:lpstr>
      <vt:lpstr>unittest Framework - Keys</vt:lpstr>
      <vt:lpstr>unittest Framework</vt:lpstr>
      <vt:lpstr>unittest Framework</vt:lpstr>
      <vt:lpstr>LAB:</vt:lpstr>
      <vt:lpstr>unittest Framework – Test Fixtures</vt:lpstr>
      <vt:lpstr>unittest Framework – Test Fixtures</vt:lpstr>
      <vt:lpstr>unittest Framework – Test Fixtures</vt:lpstr>
      <vt:lpstr>unittest Framework – Test Fixtures</vt:lpstr>
      <vt:lpstr>unittest Framework – Test Fixtures</vt:lpstr>
      <vt:lpstr>unittest Framework – Test Fixtures</vt:lpstr>
      <vt:lpstr>unittest Framework – Test Fixtures</vt:lpstr>
      <vt:lpstr>unittest Framework – Test Fixtures</vt:lpstr>
      <vt:lpstr>LAB:</vt:lpstr>
      <vt:lpstr>unittest Framework – Managing Test Execution</vt:lpstr>
      <vt:lpstr>unittest Framework – Managing Test Execution</vt:lpstr>
      <vt:lpstr>unittest Framework – Managing Test Execution</vt:lpstr>
      <vt:lpstr>unittest Framework – Managing Test Execution</vt:lpstr>
      <vt:lpstr>unittest Framework – Managing Test Execution</vt:lpstr>
      <vt:lpstr>unittest Framework – Test Discovery</vt:lpstr>
      <vt:lpstr>unittest Framework – Skipping Tests</vt:lpstr>
      <vt:lpstr>LAB:</vt:lpstr>
      <vt:lpstr>unittest Framework – Managing Test Failures</vt:lpstr>
      <vt:lpstr>LAB:</vt:lpstr>
      <vt:lpstr>LAB:</vt:lpstr>
      <vt:lpstr>Mocking – Testing Components in Isolation</vt:lpstr>
      <vt:lpstr>Mocking / Test Doubles</vt:lpstr>
      <vt:lpstr>Mocking / Test Doubles</vt:lpstr>
      <vt:lpstr>Dummies</vt:lpstr>
      <vt:lpstr>Stubs</vt:lpstr>
      <vt:lpstr>Spies</vt:lpstr>
      <vt:lpstr>Mocks</vt:lpstr>
      <vt:lpstr>Fakes</vt:lpstr>
      <vt:lpstr>DEMO:</vt:lpstr>
      <vt:lpstr>Coverage</vt:lpstr>
      <vt:lpstr>Coverage</vt:lpstr>
      <vt:lpstr>Coverage</vt:lpstr>
      <vt:lpstr>Coverage – Measuring Results</vt:lpstr>
      <vt:lpstr>LAB:</vt:lpstr>
      <vt:lpstr>LAB:</vt:lpstr>
      <vt:lpstr>Docker &amp; Kubernetes</vt:lpstr>
      <vt:lpstr>Why Containerization?</vt:lpstr>
      <vt:lpstr>What Do We Mean by Application Hosting?</vt:lpstr>
      <vt:lpstr>What Are the Hosting Options with Cloud?</vt:lpstr>
      <vt:lpstr>Containers</vt:lpstr>
      <vt:lpstr>Containers</vt:lpstr>
      <vt:lpstr>Containers</vt:lpstr>
      <vt:lpstr>What are Microservices?</vt:lpstr>
      <vt:lpstr>What is a Monolith?</vt:lpstr>
      <vt:lpstr>Monolithic Architecture Example</vt:lpstr>
      <vt:lpstr>Example Microservices Architecture</vt:lpstr>
      <vt:lpstr>Microservices – Benefits vs. Costs</vt:lpstr>
      <vt:lpstr>Microservices – Benefits vs. Costs</vt:lpstr>
      <vt:lpstr>Microservices &amp; Containers</vt:lpstr>
      <vt:lpstr>Microservices &amp; the Cloud</vt:lpstr>
      <vt:lpstr>Microservices Summary</vt:lpstr>
      <vt:lpstr>Use Case Discussion – Monolith to Microservices</vt:lpstr>
      <vt:lpstr>Use Case Discussion – Exercise</vt:lpstr>
      <vt:lpstr>Modern Approaches to Application Development</vt:lpstr>
      <vt:lpstr>Design Approaches to Modern Applications</vt:lpstr>
      <vt:lpstr>Infrastructure as Code (IaC)</vt:lpstr>
      <vt:lpstr>What is Docker?</vt:lpstr>
      <vt:lpstr>What is Docker?</vt:lpstr>
      <vt:lpstr>The Dockerfile</vt:lpstr>
      <vt:lpstr>Dockerfile example</vt:lpstr>
      <vt:lpstr>Docker Images</vt:lpstr>
      <vt:lpstr>Docker Images</vt:lpstr>
      <vt:lpstr>Docker Images</vt:lpstr>
      <vt:lpstr>Docker Images</vt:lpstr>
      <vt:lpstr>Docker Hub</vt:lpstr>
      <vt:lpstr>Docker Hub</vt:lpstr>
      <vt:lpstr>Docker Hub</vt:lpstr>
      <vt:lpstr>Docker Hub</vt:lpstr>
      <vt:lpstr>Docker Hub</vt:lpstr>
      <vt:lpstr>Docker Hub</vt:lpstr>
      <vt:lpstr>Docker Hub</vt:lpstr>
      <vt:lpstr>Docker Hub</vt:lpstr>
      <vt:lpstr>Building The Image</vt:lpstr>
      <vt:lpstr>Building The Image</vt:lpstr>
      <vt:lpstr>LAB:</vt:lpstr>
      <vt:lpstr>Application Bootstrapping with Docker and k8s</vt:lpstr>
      <vt:lpstr>Kubernetes (k8s) Overview</vt:lpstr>
      <vt:lpstr>What is an Orchestrator and Why Do We Need It?</vt:lpstr>
      <vt:lpstr>Architecture of k8s System</vt:lpstr>
      <vt:lpstr>Core Components of k8s</vt:lpstr>
      <vt:lpstr>k8s Resource/Manifest</vt:lpstr>
      <vt:lpstr>Kubernetes Control Plane &amp; Data Plane</vt:lpstr>
      <vt:lpstr>Declarative and Desired State</vt:lpstr>
      <vt:lpstr>Reconciling state</vt:lpstr>
      <vt:lpstr>k8s Pods: The Basic Building Block</vt:lpstr>
      <vt:lpstr>k8s Pods: The Basic Building Block</vt:lpstr>
      <vt:lpstr>Pod state</vt:lpstr>
      <vt:lpstr>Deployments</vt:lpstr>
      <vt:lpstr>Deployments</vt:lpstr>
      <vt:lpstr>Pods, Deployments, &amp; ReplicaSets</vt:lpstr>
      <vt:lpstr>LAB:</vt:lpstr>
      <vt:lpstr>Question for the Group</vt:lpstr>
      <vt:lpstr>Question for the Group</vt:lpstr>
      <vt:lpstr>Question for the Group</vt:lpstr>
      <vt:lpstr>Addons: Cluster DNS</vt:lpstr>
      <vt:lpstr>k8s Probes</vt:lpstr>
      <vt:lpstr>kubectl</vt:lpstr>
      <vt:lpstr>Namespaces in k8s</vt:lpstr>
      <vt:lpstr>Namespaces in k8s</vt:lpstr>
      <vt:lpstr>Namespaces in k8s</vt:lpstr>
      <vt:lpstr>Contexts</vt:lpstr>
      <vt:lpstr>Contexts</vt:lpstr>
      <vt:lpstr>LAB:</vt:lpstr>
      <vt:lpstr>ConfigMaps vs. Environment Variables</vt:lpstr>
      <vt:lpstr>ConfigMaps</vt:lpstr>
      <vt:lpstr>ConfigMaps as Env Vars</vt:lpstr>
      <vt:lpstr>ConfigMaps</vt:lpstr>
      <vt:lpstr>ConfigMaps - Precedence</vt:lpstr>
      <vt:lpstr>Secrets in Pods</vt:lpstr>
      <vt:lpstr>LAB:</vt:lpstr>
      <vt:lpstr>DEMO:</vt:lpstr>
      <vt:lpstr>k8s Services</vt:lpstr>
      <vt:lpstr>k8s Service Types</vt:lpstr>
      <vt:lpstr>Cluster Access – Internal vs. External</vt:lpstr>
      <vt:lpstr>Services</vt:lpstr>
      <vt:lpstr>LAB:</vt:lpstr>
      <vt:lpstr>Container File System</vt:lpstr>
      <vt:lpstr>EmptyDir</vt:lpstr>
      <vt:lpstr>HostPath</vt:lpstr>
      <vt:lpstr>PersistentVolume</vt:lpstr>
      <vt:lpstr>PersistentVolumeClaim</vt:lpstr>
      <vt:lpstr>Dynamic Provisioning</vt:lpstr>
      <vt:lpstr>Storage Classes</vt:lpstr>
      <vt:lpstr>LAB:</vt:lpstr>
      <vt:lpstr>Filler</vt:lpstr>
      <vt:lpstr>Thank you!  If you have additional questions,  please reach out to me at: erik-gross@pluralsight.com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EIC EDGE – Week 1 Software Development Methodology</dc:title>
  <dc:creator>Erik Gross</dc:creator>
  <cp:lastModifiedBy>Allen Sanders</cp:lastModifiedBy>
  <cp:revision>93</cp:revision>
  <cp:lastPrinted>2022-09-26T08:53:22Z</cp:lastPrinted>
  <dcterms:modified xsi:type="dcterms:W3CDTF">2022-10-11T14:23:05Z</dcterms:modified>
</cp:coreProperties>
</file>